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4" r:id="rId1"/>
  </p:sldMasterIdLst>
  <p:sldIdLst>
    <p:sldId id="256" r:id="rId2"/>
    <p:sldId id="269" r:id="rId3"/>
    <p:sldId id="278" r:id="rId4"/>
    <p:sldId id="280" r:id="rId5"/>
    <p:sldId id="268" r:id="rId6"/>
    <p:sldId id="272" r:id="rId7"/>
    <p:sldId id="281" r:id="rId8"/>
    <p:sldId id="289" r:id="rId9"/>
    <p:sldId id="274" r:id="rId10"/>
    <p:sldId id="267" r:id="rId11"/>
    <p:sldId id="275" r:id="rId12"/>
    <p:sldId id="288" r:id="rId13"/>
    <p:sldId id="264" r:id="rId14"/>
    <p:sldId id="258" r:id="rId15"/>
    <p:sldId id="283" r:id="rId16"/>
    <p:sldId id="284" r:id="rId17"/>
    <p:sldId id="282" r:id="rId18"/>
    <p:sldId id="285" r:id="rId19"/>
    <p:sldId id="287" r:id="rId20"/>
    <p:sldId id="290" r:id="rId21"/>
    <p:sldId id="259" r:id="rId22"/>
    <p:sldId id="263" r:id="rId23"/>
    <p:sldId id="266" r:id="rId24"/>
    <p:sldId id="276" r:id="rId25"/>
    <p:sldId id="294" r:id="rId26"/>
    <p:sldId id="2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6FC6B4-2B38-9263-5A97-CD46062A72B8}" name="Rashmi S" initials="RS" userId="2a53e2b66cc0128d" providerId="Windows Live"/>
  <p188:author id="{F2A98AF7-B273-18AF-14DF-A51F90599BD7}" name="Alexei Beuno" initials="AB" userId="3ac03b3f752ea45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2AEA6-1D82-4FD1-BA0F-943F14A64D48}" v="939" dt="2022-03-15T05:32:59.143"/>
    <p1510:client id="{07362A5E-7320-453F-ADB4-5862247D8C37}" v="241" dt="2022-03-17T11:21:44.987"/>
    <p1510:client id="{09AB43FA-D6AF-444F-BAF9-94074DCDF766}" v="5" dt="2022-03-17T15:17:35.805"/>
    <p1510:client id="{1100AA06-B779-46CC-BF07-8DF8C40427C9}" v="3" dt="2022-03-19T10:52:05.772"/>
    <p1510:client id="{17955544-D910-4FAA-BE71-A543E03C4971}" v="10" dt="2022-03-16T04:17:26.657"/>
    <p1510:client id="{181FCDA0-5E5C-4665-BC5C-1716824F2FB7}" v="1" dt="2022-03-21T11:32:07.854"/>
    <p1510:client id="{1D0588B7-0FD3-4381-9B1F-9DA6A27E2833}" v="5" dt="2022-03-15T10:51:54.161"/>
    <p1510:client id="{24303243-060F-42B5-9193-956F8ABDC94A}" v="7" dt="2022-03-15T11:55:10.641"/>
    <p1510:client id="{25AAB1DD-DF79-4AF4-B207-A9EA036B82A8}" v="735" dt="2022-03-16T14:57:48.016"/>
    <p1510:client id="{28A4D87A-3274-4F9F-A344-30B8B168E1AF}" v="51" dt="2022-03-19T04:47:03.161"/>
    <p1510:client id="{2B50FE0F-EB72-4741-94FC-9345A97314DF}" v="52" dt="2022-03-26T17:38:44.775"/>
    <p1510:client id="{42DBF073-7002-4893-AA5C-97A170A985CE}" v="30" dt="2022-03-19T14:47:25.420"/>
    <p1510:client id="{4ABF44F6-4F58-4381-BB1F-23E494F62AFE}" v="12" dt="2022-03-16T05:51:01.606"/>
    <p1510:client id="{4D550E1E-DBC0-451F-B574-2C1FBAE136E3}" v="318" dt="2022-03-13T05:48:13.066"/>
    <p1510:client id="{56E4D670-6995-40FA-B7F2-37781193D627}" v="684" dt="2022-03-15T14:21:47.226"/>
    <p1510:client id="{59112E50-D2CB-4542-BC5E-263E04C2F518}" v="267" dt="2022-03-15T07:32:01.956"/>
    <p1510:client id="{59B7FB76-2DAB-4780-9389-773816701EDF}" v="52" dt="2022-03-15T14:30:21.732"/>
    <p1510:client id="{5A2BAABA-8854-42E6-9F6B-6175B94E862C}" v="619" dt="2022-03-17T13:08:05.736"/>
    <p1510:client id="{5C2DB8E1-0C75-4757-85A9-EEA772FF81C3}" v="4" dt="2022-03-19T04:21:55.878"/>
    <p1510:client id="{6121A98C-5ADE-4DF0-931D-C444E746DE90}" v="34" dt="2022-03-19T12:16:48.211"/>
    <p1510:client id="{61D0079F-702C-44F1-807B-7A372B6396C8}" v="1" dt="2022-03-19T10:31:31.692"/>
    <p1510:client id="{635DCCB1-1987-4556-AA44-9DAB58935336}" v="1387" dt="2022-03-16T09:26:51.961"/>
    <p1510:client id="{7FD1F7E5-6BDA-44BF-98D6-40CF224D4C13}" v="278" dt="2022-03-17T05:33:11.457"/>
    <p1510:client id="{821EE963-D964-4727-A310-BDD1B89CBA1F}" v="513" dt="2022-03-13T03:50:42.650"/>
    <p1510:client id="{876794F8-9F4F-491D-BDF4-1509288C5E1F}" v="56" dt="2022-03-16T09:27:06.294"/>
    <p1510:client id="{8F9684EB-77DC-49CF-BAE6-E79AD73B4BC0}" v="91" dt="2022-03-15T17:33:13.753"/>
    <p1510:client id="{9296CCC6-46C5-42C4-95FD-E24B43D38DF3}" v="1" dt="2022-03-16T12:23:53.637"/>
    <p1510:client id="{95BBC4E2-0E8A-4AAA-82ED-0CDBAFA65EF3}" v="1" dt="2022-03-15T08:59:37.121"/>
    <p1510:client id="{96B81DF1-AE42-466A-BE41-EC553D3399C1}" v="911" dt="2022-03-12T12:14:34.132"/>
    <p1510:client id="{98F81861-56D1-4CE2-8A44-A826A8B26D4E}" v="1" dt="2022-03-12T15:59:14.885"/>
    <p1510:client id="{9A08F190-7BE8-42F3-BBDB-D7E2423149FC}" v="3" dt="2022-03-17T13:33:16.008"/>
    <p1510:client id="{A0647DC0-C353-4D08-8C09-77B5524A95ED}" v="164" dt="2022-03-16T07:46:07.331"/>
    <p1510:client id="{A179AD1B-7781-4C29-A120-2C92E5CBD2D0}" v="400" dt="2022-03-13T06:27:26.723"/>
    <p1510:client id="{B3D14B6F-BA45-43CA-B374-64968964E428}" v="480" dt="2022-03-16T13:18:39.691"/>
    <p1510:client id="{B43C1F0C-1CA7-49A9-840D-F90ED33EE51C}" v="68" dt="2022-03-15T08:24:11.804"/>
    <p1510:client id="{B45C0123-DF90-4440-808A-DA4C25B6BDA1}" v="8" dt="2022-03-15T10:00:39.302"/>
    <p1510:client id="{BA79C98E-47DF-466D-846E-79F61F47C3B8}" v="2" dt="2022-03-16T07:08:51.554"/>
    <p1510:client id="{BF228A5E-EFA6-4D79-8AD6-67F80BD89333}" v="312" dt="2022-03-17T18:31:04.348"/>
    <p1510:client id="{C09390CE-B1F8-4B9C-8C0D-3B749D353955}" v="1" dt="2022-03-19T12:46:40.750"/>
    <p1510:client id="{C10FBD38-EFE8-41EE-8629-858A5537F909}" v="570" dt="2022-03-15T07:04:59.200"/>
    <p1510:client id="{C36680F6-3E71-4662-99DB-4A6754BD07B6}" v="15" dt="2022-03-15T14:00:08.295"/>
    <p1510:client id="{C4F84720-1851-49D5-8190-058B67DBE0D6}" v="24" dt="2022-03-16T07:54:16.898"/>
    <p1510:client id="{CC230168-5200-40A9-83A6-5EDB8CE9D7AE}" v="216" dt="2022-03-16T07:33:23.220"/>
    <p1510:client id="{CE81F136-9168-4796-AF70-001F7DEDE53A}" v="11" dt="2022-03-12T12:18:07.685"/>
    <p1510:client id="{D087E997-2530-4B8C-8DE1-C135449A8B3A}" v="1" dt="2022-03-17T17:03:23.987"/>
    <p1510:client id="{D2103563-4F70-4C24-92EE-64A1A289D6C1}" v="1" dt="2022-03-15T07:42:15.244"/>
    <p1510:client id="{DCD15E48-9F4A-4C90-BA9A-51D7630317BF}" v="6" dt="2022-03-17T13:43:27.432"/>
    <p1510:client id="{E347B36A-D235-4A53-A03D-8B0C9B9D85F0}" v="35" dt="2022-03-16T07:27:11.125"/>
    <p1510:client id="{F52E51DC-7FAE-4BB4-B38C-17337E15A7BA}" v="110" dt="2022-03-17T06:32:46.999"/>
    <p1510:client id="{FB1C4223-F7E0-4100-B998-7AE002665C92}" v="224" dt="2022-03-16T04:29:04.285"/>
    <p1510:client id="{FB65D67B-05CB-407B-9FFA-B5E84F799E51}" v="10" dt="2022-03-18T12:52:10.6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3/26/2022</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Time series analysis - Stock-ers</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003572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3/26/2022</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Time series analysis - Stock-ers</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3202799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3/26/2022</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Time series analysis - Stock-ers</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82898556"/>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3/26/2022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Time series analysis - Stock-ers</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7991023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3/26/2022</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Time series analysis - Stock-ers</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5426421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3/26/2022</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Time series analysis - Stock-ers</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2592864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3/26/2022</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Time series analysis - Stock-ers</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475116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3/26/2022</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Time series analysis - Stock-ers</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55931393"/>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3/26/2022</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Time series analysis - Stock-ers</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36266497"/>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3/26/2022</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Time series analysis - Stock-ers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53395117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3/26/2022</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r>
              <a:rPr lang="en-US"/>
              <a:t>Time series analysis - Stock-ers</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06281985"/>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3/26/2022</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r>
              <a:rPr lang="en-US"/>
              <a:t>Time series analysis - Stock-ers</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84254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7" r:id="rId6"/>
    <p:sldLayoutId id="2147483763" r:id="rId7"/>
    <p:sldLayoutId id="2147483764" r:id="rId8"/>
    <p:sldLayoutId id="2147483765" r:id="rId9"/>
    <p:sldLayoutId id="2147483766" r:id="rId10"/>
    <p:sldLayoutId id="2147483768" r:id="rId11"/>
  </p:sldLayoutIdLst>
  <p:hf hd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068636" y="740464"/>
            <a:ext cx="10058400" cy="4062413"/>
          </a:xfrm>
        </p:spPr>
        <p:txBody>
          <a:bodyPr anchor="b">
            <a:normAutofit/>
          </a:bodyPr>
          <a:lstStyle/>
          <a:p>
            <a:r>
              <a:rPr lang="en-US" sz="4500" b="1">
                <a:solidFill>
                  <a:schemeClr val="tx1"/>
                </a:solidFill>
                <a:latin typeface="Arial Black"/>
                <a:cs typeface="Calibri Light"/>
              </a:rPr>
              <a:t>Predicting future price of Nifty Fifty using time series models</a:t>
            </a:r>
            <a:br>
              <a:rPr lang="en-US" sz="4500" b="1">
                <a:solidFill>
                  <a:schemeClr val="tx1"/>
                </a:solidFill>
                <a:latin typeface="Arial Black"/>
                <a:cs typeface="Calibri Light"/>
              </a:rPr>
            </a:br>
            <a:br>
              <a:rPr lang="en-US" sz="4500" b="1">
                <a:solidFill>
                  <a:schemeClr val="tx1"/>
                </a:solidFill>
                <a:latin typeface="Arial Black"/>
                <a:cs typeface="Calibri Light"/>
              </a:rPr>
            </a:br>
            <a:endParaRPr lang="en-US" sz="4500" b="1">
              <a:solidFill>
                <a:schemeClr val="tx1"/>
              </a:solidFill>
              <a:latin typeface="Arial Black"/>
              <a:cs typeface="Calibri Light"/>
            </a:endParaRPr>
          </a:p>
        </p:txBody>
      </p:sp>
      <p:sp>
        <p:nvSpPr>
          <p:cNvPr id="3" name="Subtitle 2"/>
          <p:cNvSpPr>
            <a:spLocks noGrp="1"/>
          </p:cNvSpPr>
          <p:nvPr>
            <p:ph type="subTitle" idx="4294967295"/>
          </p:nvPr>
        </p:nvSpPr>
        <p:spPr>
          <a:xfrm>
            <a:off x="1151263" y="3818148"/>
            <a:ext cx="10058400" cy="793750"/>
          </a:xfrm>
        </p:spPr>
        <p:txBody>
          <a:bodyPr vert="horz" lIns="91440" tIns="45720" rIns="91440" bIns="45720" rtlCol="0" anchor="t">
            <a:normAutofit/>
          </a:bodyPr>
          <a:lstStyle/>
          <a:p>
            <a:r>
              <a:rPr lang="en-US" sz="2500" b="1">
                <a:latin typeface="Arial"/>
                <a:cs typeface="Calibri"/>
              </a:rPr>
              <a:t>A guide on stock market analysis!</a:t>
            </a:r>
          </a:p>
        </p:txBody>
      </p:sp>
      <p:sp>
        <p:nvSpPr>
          <p:cNvPr id="7" name="TextBox 1">
            <a:extLst>
              <a:ext uri="{FF2B5EF4-FFF2-40B4-BE49-F238E27FC236}">
                <a16:creationId xmlns:a16="http://schemas.microsoft.com/office/drawing/2014/main" id="{89AA7715-B46A-4A4A-9C3C-AA211437C1E7}"/>
              </a:ext>
            </a:extLst>
          </p:cNvPr>
          <p:cNvSpPr txBox="1"/>
          <p:nvPr/>
        </p:nvSpPr>
        <p:spPr>
          <a:xfrm>
            <a:off x="9489196" y="216664"/>
            <a:ext cx="2311705" cy="523220"/>
          </a:xfrm>
          <a:prstGeom prst="rect">
            <a:avLst/>
          </a:prstGeom>
          <a:solidFill>
            <a:srgbClr val="ED7D3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chemeClr val="accent5"/>
                </a:solidFill>
              </a:rPr>
              <a:t>Completed</a:t>
            </a:r>
            <a:endParaRPr lang="en-US" sz="2800">
              <a:solidFill>
                <a:schemeClr val="accent5"/>
              </a:solidFill>
              <a:cs typeface="Calibri"/>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54A86B-C908-4D8C-A7CA-578EEA20D82A}"/>
              </a:ext>
            </a:extLst>
          </p:cNvPr>
          <p:cNvSpPr>
            <a:spLocks noGrp="1"/>
          </p:cNvSpPr>
          <p:nvPr>
            <p:ph type="ftr" sz="quarter" idx="11"/>
          </p:nvPr>
        </p:nvSpPr>
        <p:spPr/>
        <p:txBody>
          <a:bodyPr/>
          <a:lstStyle/>
          <a:p>
            <a:r>
              <a:rPr lang="en-US" sz="1200">
                <a:latin typeface="Arial"/>
                <a:cs typeface="Arial"/>
              </a:rPr>
              <a:t>Time series analysis - Stock-</a:t>
            </a:r>
            <a:r>
              <a:rPr lang="en-US" sz="1200" err="1">
                <a:latin typeface="Arial"/>
                <a:cs typeface="Arial"/>
              </a:rPr>
              <a:t>ers</a:t>
            </a:r>
            <a:endParaRPr lang="en-US" sz="1200">
              <a:latin typeface="Arial"/>
              <a:cs typeface="Arial"/>
            </a:endParaRPr>
          </a:p>
        </p:txBody>
      </p:sp>
      <p:sp>
        <p:nvSpPr>
          <p:cNvPr id="5" name="Slide Number Placeholder 4">
            <a:extLst>
              <a:ext uri="{FF2B5EF4-FFF2-40B4-BE49-F238E27FC236}">
                <a16:creationId xmlns:a16="http://schemas.microsoft.com/office/drawing/2014/main" id="{F71BF9D0-6870-4AA9-B859-ADCF10C67D40}"/>
              </a:ext>
            </a:extLst>
          </p:cNvPr>
          <p:cNvSpPr>
            <a:spLocks noGrp="1"/>
          </p:cNvSpPr>
          <p:nvPr>
            <p:ph type="sldNum" sz="quarter" idx="12"/>
          </p:nvPr>
        </p:nvSpPr>
        <p:spPr/>
        <p:txBody>
          <a:bodyPr/>
          <a:lstStyle/>
          <a:p>
            <a:fld id="{3A98EE3D-8CD1-4C3F-BD1C-C98C9596463C}" type="slidenum">
              <a:rPr lang="en-US" smtClean="0"/>
              <a:t>10</a:t>
            </a:fld>
            <a:endParaRPr lang="en-US"/>
          </a:p>
        </p:txBody>
      </p:sp>
      <p:sp>
        <p:nvSpPr>
          <p:cNvPr id="2" name="Title 1">
            <a:extLst>
              <a:ext uri="{FF2B5EF4-FFF2-40B4-BE49-F238E27FC236}">
                <a16:creationId xmlns:a16="http://schemas.microsoft.com/office/drawing/2014/main" id="{87F8A684-74A0-4EF3-8208-23B56EE612CC}"/>
              </a:ext>
            </a:extLst>
          </p:cNvPr>
          <p:cNvSpPr>
            <a:spLocks noGrp="1"/>
          </p:cNvSpPr>
          <p:nvPr>
            <p:ph type="title" idx="4294967295"/>
          </p:nvPr>
        </p:nvSpPr>
        <p:spPr>
          <a:xfrm>
            <a:off x="1428044" y="510940"/>
            <a:ext cx="10058400" cy="1076325"/>
          </a:xfrm>
        </p:spPr>
        <p:txBody>
          <a:bodyPr>
            <a:normAutofit/>
          </a:bodyPr>
          <a:lstStyle/>
          <a:p>
            <a:pPr algn="ctr"/>
            <a:r>
              <a:rPr lang="en-US" sz="3200" b="1">
                <a:solidFill>
                  <a:schemeClr val="tx1"/>
                </a:solidFill>
                <a:latin typeface="Arial Black"/>
                <a:cs typeface="Arial"/>
              </a:rPr>
              <a:t>Technical Analysis - </a:t>
            </a:r>
            <a:r>
              <a:rPr lang="en-US" sz="3200" b="1" err="1">
                <a:solidFill>
                  <a:schemeClr val="tx1"/>
                </a:solidFill>
                <a:latin typeface="Arial Black"/>
                <a:cs typeface="Arial"/>
              </a:rPr>
              <a:t>CandleStick</a:t>
            </a:r>
            <a:r>
              <a:rPr lang="en-US" sz="3200" b="1">
                <a:solidFill>
                  <a:schemeClr val="tx1"/>
                </a:solidFill>
                <a:latin typeface="Arial Black"/>
                <a:cs typeface="Arial"/>
              </a:rPr>
              <a:t> Chart</a:t>
            </a:r>
          </a:p>
        </p:txBody>
      </p:sp>
      <p:sp>
        <p:nvSpPr>
          <p:cNvPr id="3" name="Content Placeholder 2">
            <a:extLst>
              <a:ext uri="{FF2B5EF4-FFF2-40B4-BE49-F238E27FC236}">
                <a16:creationId xmlns:a16="http://schemas.microsoft.com/office/drawing/2014/main" id="{985EF744-30F7-4479-9E7B-BB5FFD5EF5CC}"/>
              </a:ext>
            </a:extLst>
          </p:cNvPr>
          <p:cNvSpPr>
            <a:spLocks noGrp="1"/>
          </p:cNvSpPr>
          <p:nvPr>
            <p:ph idx="4294967295"/>
          </p:nvPr>
        </p:nvSpPr>
        <p:spPr>
          <a:xfrm>
            <a:off x="496918" y="2155237"/>
            <a:ext cx="6894513" cy="3760788"/>
          </a:xfrm>
        </p:spPr>
        <p:txBody>
          <a:bodyPr vert="horz" lIns="0" tIns="45720" rIns="0" bIns="45720" rtlCol="0" anchor="t">
            <a:normAutofit/>
          </a:bodyPr>
          <a:lstStyle/>
          <a:p>
            <a:pPr>
              <a:buFont typeface="Arial"/>
              <a:buChar char="•"/>
            </a:pPr>
            <a:r>
              <a:rPr lang="en-US">
                <a:solidFill>
                  <a:schemeClr val="tx1"/>
                </a:solidFill>
                <a:latin typeface="Arial"/>
                <a:ea typeface="+mn-lt"/>
                <a:cs typeface="+mn-lt"/>
              </a:rPr>
              <a:t>Candlesticks are useful when trading as they show four price points (open, close, high, and low) throughout the period of time the trader specifies.</a:t>
            </a:r>
            <a:endParaRPr lang="en-US">
              <a:solidFill>
                <a:schemeClr val="tx1"/>
              </a:solidFill>
              <a:latin typeface="Arial"/>
              <a:cs typeface="Arial"/>
            </a:endParaRPr>
          </a:p>
          <a:p>
            <a:pPr>
              <a:buFont typeface="Arial"/>
              <a:buChar char="•"/>
            </a:pPr>
            <a:r>
              <a:rPr lang="en-US">
                <a:solidFill>
                  <a:schemeClr val="tx1"/>
                </a:solidFill>
                <a:latin typeface="Arial"/>
                <a:ea typeface="+mn-lt"/>
                <a:cs typeface="+mn-lt"/>
              </a:rPr>
              <a:t>What will be the open and close on a weekly Candlestick chart?</a:t>
            </a:r>
            <a:endParaRPr lang="en-US">
              <a:solidFill>
                <a:schemeClr val="tx1"/>
              </a:solidFill>
              <a:latin typeface="Arial"/>
              <a:cs typeface="Arial"/>
            </a:endParaRPr>
          </a:p>
          <a:p>
            <a:pPr>
              <a:buFont typeface="Arial"/>
              <a:buChar char="•"/>
            </a:pPr>
            <a:r>
              <a:rPr lang="en-US">
                <a:solidFill>
                  <a:schemeClr val="tx1"/>
                </a:solidFill>
                <a:latin typeface="Arial"/>
                <a:ea typeface="+mn-lt"/>
                <a:cs typeface="+mn-lt"/>
              </a:rPr>
              <a:t>If the open will be Monday's first trade then the close will be automatically Friday's 3:00 to 3:30 pm. And the High will be the High of the week and the Low will be the Low of the week.</a:t>
            </a:r>
            <a:endParaRPr lang="en-US">
              <a:solidFill>
                <a:schemeClr val="tx1"/>
              </a:solidFill>
              <a:latin typeface="Arial"/>
              <a:cs typeface="Arial"/>
            </a:endParaRPr>
          </a:p>
          <a:p>
            <a:pPr>
              <a:buFont typeface="Arial"/>
              <a:buChar char="•"/>
            </a:pPr>
            <a:r>
              <a:rPr lang="en-US">
                <a:solidFill>
                  <a:schemeClr val="tx1"/>
                </a:solidFill>
                <a:latin typeface="Arial"/>
                <a:cs typeface="Arial"/>
              </a:rPr>
              <a:t>Candle Stick chart of both Reliance and Bharti Airtel shows an upward trend with a little sideways trend in 2022.</a:t>
            </a:r>
          </a:p>
          <a:p>
            <a:pPr>
              <a:buFont typeface="Arial"/>
              <a:buChar char="•"/>
            </a:pPr>
            <a:endParaRPr lang="en-US">
              <a:solidFill>
                <a:schemeClr val="tx1"/>
              </a:solidFill>
            </a:endParaRPr>
          </a:p>
        </p:txBody>
      </p:sp>
      <p:pic>
        <p:nvPicPr>
          <p:cNvPr id="7" name="Picture 7" descr="Chart, line chart&#10;&#10;Description automatically generated">
            <a:extLst>
              <a:ext uri="{FF2B5EF4-FFF2-40B4-BE49-F238E27FC236}">
                <a16:creationId xmlns:a16="http://schemas.microsoft.com/office/drawing/2014/main" id="{2C5258E8-8CD6-43A6-BBB0-33B3F1D5842D}"/>
              </a:ext>
            </a:extLst>
          </p:cNvPr>
          <p:cNvPicPr>
            <a:picLocks noChangeAspect="1"/>
          </p:cNvPicPr>
          <p:nvPr/>
        </p:nvPicPr>
        <p:blipFill>
          <a:blip r:embed="rId2"/>
          <a:stretch>
            <a:fillRect/>
          </a:stretch>
        </p:blipFill>
        <p:spPr>
          <a:xfrm>
            <a:off x="7577997" y="2107323"/>
            <a:ext cx="3850873" cy="1737583"/>
          </a:xfrm>
          <a:prstGeom prst="rect">
            <a:avLst/>
          </a:prstGeom>
        </p:spPr>
      </p:pic>
      <p:pic>
        <p:nvPicPr>
          <p:cNvPr id="8" name="Picture 8" descr="Chart, line chart, histogram&#10;&#10;Description automatically generated">
            <a:extLst>
              <a:ext uri="{FF2B5EF4-FFF2-40B4-BE49-F238E27FC236}">
                <a16:creationId xmlns:a16="http://schemas.microsoft.com/office/drawing/2014/main" id="{7141A52A-D542-456A-9098-3AF5FD32448A}"/>
              </a:ext>
            </a:extLst>
          </p:cNvPr>
          <p:cNvPicPr>
            <a:picLocks noChangeAspect="1"/>
          </p:cNvPicPr>
          <p:nvPr/>
        </p:nvPicPr>
        <p:blipFill>
          <a:blip r:embed="rId3"/>
          <a:stretch>
            <a:fillRect/>
          </a:stretch>
        </p:blipFill>
        <p:spPr>
          <a:xfrm>
            <a:off x="7583962" y="4194169"/>
            <a:ext cx="3968341" cy="1603925"/>
          </a:xfrm>
          <a:prstGeom prst="rect">
            <a:avLst/>
          </a:prstGeom>
        </p:spPr>
      </p:pic>
    </p:spTree>
    <p:extLst>
      <p:ext uri="{BB962C8B-B14F-4D97-AF65-F5344CB8AC3E}">
        <p14:creationId xmlns:p14="http://schemas.microsoft.com/office/powerpoint/2010/main" val="231247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66AC60E-0FCF-475E-A138-1C7CFC4E920E}"/>
              </a:ext>
            </a:extLst>
          </p:cNvPr>
          <p:cNvSpPr>
            <a:spLocks noGrp="1"/>
          </p:cNvSpPr>
          <p:nvPr>
            <p:ph type="ftr" sz="quarter" idx="11"/>
          </p:nvPr>
        </p:nvSpPr>
        <p:spPr/>
        <p:txBody>
          <a:bodyPr/>
          <a:lstStyle/>
          <a:p>
            <a:r>
              <a:rPr lang="en-US" sz="1200">
                <a:latin typeface="Arial"/>
                <a:cs typeface="Arial"/>
              </a:rPr>
              <a:t>Time series analysis - Stock-</a:t>
            </a:r>
            <a:r>
              <a:rPr lang="en-US" sz="1200" err="1">
                <a:latin typeface="Arial"/>
                <a:cs typeface="Arial"/>
              </a:rPr>
              <a:t>ers</a:t>
            </a:r>
            <a:endParaRPr lang="en-US" sz="1200">
              <a:latin typeface="Arial"/>
              <a:cs typeface="Arial"/>
            </a:endParaRPr>
          </a:p>
        </p:txBody>
      </p:sp>
      <p:sp>
        <p:nvSpPr>
          <p:cNvPr id="5" name="Slide Number Placeholder 4">
            <a:extLst>
              <a:ext uri="{FF2B5EF4-FFF2-40B4-BE49-F238E27FC236}">
                <a16:creationId xmlns:a16="http://schemas.microsoft.com/office/drawing/2014/main" id="{AFAC1537-C336-4D44-86C4-B71A1E8E87D8}"/>
              </a:ext>
            </a:extLst>
          </p:cNvPr>
          <p:cNvSpPr>
            <a:spLocks noGrp="1"/>
          </p:cNvSpPr>
          <p:nvPr>
            <p:ph type="sldNum" sz="quarter" idx="12"/>
          </p:nvPr>
        </p:nvSpPr>
        <p:spPr/>
        <p:txBody>
          <a:bodyPr/>
          <a:lstStyle/>
          <a:p>
            <a:fld id="{3A98EE3D-8CD1-4C3F-BD1C-C98C9596463C}" type="slidenum">
              <a:rPr lang="en-US" dirty="0" smtClean="0"/>
              <a:t>11</a:t>
            </a:fld>
            <a:endParaRPr lang="en-US"/>
          </a:p>
        </p:txBody>
      </p:sp>
      <p:sp>
        <p:nvSpPr>
          <p:cNvPr id="2" name="Title 1">
            <a:extLst>
              <a:ext uri="{FF2B5EF4-FFF2-40B4-BE49-F238E27FC236}">
                <a16:creationId xmlns:a16="http://schemas.microsoft.com/office/drawing/2014/main" id="{94DABE59-F2D0-4A5B-84C4-B29DF9572774}"/>
              </a:ext>
            </a:extLst>
          </p:cNvPr>
          <p:cNvSpPr>
            <a:spLocks noGrp="1"/>
          </p:cNvSpPr>
          <p:nvPr>
            <p:ph type="title" idx="4294967295"/>
          </p:nvPr>
        </p:nvSpPr>
        <p:spPr>
          <a:xfrm>
            <a:off x="1225077" y="182507"/>
            <a:ext cx="10058400" cy="1450975"/>
          </a:xfrm>
        </p:spPr>
        <p:txBody>
          <a:bodyPr>
            <a:normAutofit/>
          </a:bodyPr>
          <a:lstStyle/>
          <a:p>
            <a:pPr algn="ctr"/>
            <a:r>
              <a:rPr lang="en-US" sz="3200" b="1">
                <a:solidFill>
                  <a:schemeClr val="bg2">
                    <a:lumMod val="10000"/>
                  </a:schemeClr>
                </a:solidFill>
                <a:latin typeface="Arial Black"/>
                <a:cs typeface="Arial"/>
              </a:rPr>
              <a:t>Decomposition of Time Series Data</a:t>
            </a:r>
            <a:endParaRPr lang="en-US" sz="3200" b="1">
              <a:solidFill>
                <a:schemeClr val="bg2">
                  <a:lumMod val="10000"/>
                </a:schemeClr>
              </a:solidFill>
              <a:latin typeface="Arial Black"/>
            </a:endParaRPr>
          </a:p>
        </p:txBody>
      </p:sp>
      <p:sp>
        <p:nvSpPr>
          <p:cNvPr id="3" name="Content Placeholder 2">
            <a:extLst>
              <a:ext uri="{FF2B5EF4-FFF2-40B4-BE49-F238E27FC236}">
                <a16:creationId xmlns:a16="http://schemas.microsoft.com/office/drawing/2014/main" id="{B31C6A65-4411-4075-A5A3-6E7B3DBFBE0F}"/>
              </a:ext>
            </a:extLst>
          </p:cNvPr>
          <p:cNvSpPr>
            <a:spLocks noGrp="1"/>
          </p:cNvSpPr>
          <p:nvPr>
            <p:ph idx="4294967295"/>
          </p:nvPr>
        </p:nvSpPr>
        <p:spPr>
          <a:xfrm>
            <a:off x="835068" y="2223022"/>
            <a:ext cx="6623050" cy="3698158"/>
          </a:xfrm>
        </p:spPr>
        <p:txBody>
          <a:bodyPr vert="horz" lIns="0" tIns="45720" rIns="0" bIns="45720" rtlCol="0" anchor="t">
            <a:normAutofit/>
          </a:bodyPr>
          <a:lstStyle/>
          <a:p>
            <a:pPr>
              <a:buFont typeface="Arial,Sans-Serif" panose="020F0502020204030204" pitchFamily="34" charset="0"/>
              <a:buChar char="•"/>
            </a:pPr>
            <a:r>
              <a:rPr lang="en-US">
                <a:solidFill>
                  <a:schemeClr val="bg2">
                    <a:lumMod val="10000"/>
                  </a:schemeClr>
                </a:solidFill>
                <a:latin typeface="Arial"/>
                <a:ea typeface="+mn-lt"/>
                <a:cs typeface="+mn-lt"/>
              </a:rPr>
              <a:t>Decomposition is primarily used for time series analysis, and as an analysis tool it can be used to inform forecasting models on your problem.</a:t>
            </a:r>
          </a:p>
          <a:p>
            <a:pPr>
              <a:buFont typeface="Arial,Sans-Serif" panose="020F0502020204030204" pitchFamily="34" charset="0"/>
              <a:buChar char="•"/>
            </a:pPr>
            <a:r>
              <a:rPr lang="en-US">
                <a:solidFill>
                  <a:schemeClr val="bg2">
                    <a:lumMod val="10000"/>
                  </a:schemeClr>
                </a:solidFill>
                <a:latin typeface="Arial"/>
                <a:ea typeface="+mn-lt"/>
                <a:cs typeface="+mn-lt"/>
              </a:rPr>
              <a:t>The Additive and Multiplicative decompositions are described for a time series with a seasonal period m</a:t>
            </a:r>
          </a:p>
          <a:p>
            <a:pPr>
              <a:buFont typeface="Arial,Sans-Serif" panose="020F0502020204030204" pitchFamily="34" charset="0"/>
              <a:buChar char="•"/>
            </a:pPr>
            <a:r>
              <a:rPr lang="en-US">
                <a:solidFill>
                  <a:schemeClr val="bg2">
                    <a:lumMod val="10000"/>
                  </a:schemeClr>
                </a:solidFill>
                <a:latin typeface="Arial"/>
                <a:ea typeface="+mn-lt"/>
                <a:cs typeface="+mn-lt"/>
              </a:rPr>
              <a:t>The decomposition plot shows where the trend-cycle is more flexible, the seasonal component does not change over time, and the robust option has been used.</a:t>
            </a:r>
            <a:endParaRPr lang="en-US">
              <a:solidFill>
                <a:schemeClr val="bg2">
                  <a:lumMod val="10000"/>
                </a:schemeClr>
              </a:solidFill>
              <a:latin typeface="Arial"/>
              <a:cs typeface="Arial"/>
            </a:endParaRPr>
          </a:p>
          <a:p>
            <a:pPr>
              <a:buFont typeface="Arial,Sans-Serif" panose="020F0502020204030204" pitchFamily="34" charset="0"/>
              <a:buChar char="•"/>
            </a:pPr>
            <a:endParaRPr lang="en-US"/>
          </a:p>
          <a:p>
            <a:pPr>
              <a:buFont typeface="Arial,Sans-Serif" panose="020F0502020204030204" pitchFamily="34" charset="0"/>
              <a:buChar char="•"/>
            </a:pPr>
            <a:endParaRPr lang="en-US"/>
          </a:p>
          <a:p>
            <a:endParaRPr lang="en-US"/>
          </a:p>
        </p:txBody>
      </p:sp>
      <p:pic>
        <p:nvPicPr>
          <p:cNvPr id="6" name="Picture 6">
            <a:extLst>
              <a:ext uri="{FF2B5EF4-FFF2-40B4-BE49-F238E27FC236}">
                <a16:creationId xmlns:a16="http://schemas.microsoft.com/office/drawing/2014/main" id="{5088AC49-C3E3-47EC-ABAD-4D615D37B1BA}"/>
              </a:ext>
            </a:extLst>
          </p:cNvPr>
          <p:cNvPicPr>
            <a:picLocks noChangeAspect="1"/>
          </p:cNvPicPr>
          <p:nvPr/>
        </p:nvPicPr>
        <p:blipFill>
          <a:blip r:embed="rId2"/>
          <a:stretch>
            <a:fillRect/>
          </a:stretch>
        </p:blipFill>
        <p:spPr>
          <a:xfrm>
            <a:off x="8131834" y="2113071"/>
            <a:ext cx="3648972" cy="3753294"/>
          </a:xfrm>
          <a:prstGeom prst="rect">
            <a:avLst/>
          </a:prstGeom>
        </p:spPr>
      </p:pic>
    </p:spTree>
    <p:extLst>
      <p:ext uri="{BB962C8B-B14F-4D97-AF65-F5344CB8AC3E}">
        <p14:creationId xmlns:p14="http://schemas.microsoft.com/office/powerpoint/2010/main" val="427423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5E7CD3-5A86-4188-A39D-57E5A680C61D}"/>
              </a:ext>
            </a:extLst>
          </p:cNvPr>
          <p:cNvSpPr>
            <a:spLocks noGrp="1"/>
          </p:cNvSpPr>
          <p:nvPr>
            <p:ph type="ftr" sz="quarter" idx="11"/>
          </p:nvPr>
        </p:nvSpPr>
        <p:spPr/>
        <p:txBody>
          <a:bodyPr/>
          <a:lstStyle/>
          <a:p>
            <a:r>
              <a:rPr lang="en-US" sz="1200">
                <a:latin typeface="Arial"/>
                <a:cs typeface="Arial"/>
              </a:rPr>
              <a:t>Time series analysis - Stock-ers</a:t>
            </a:r>
          </a:p>
        </p:txBody>
      </p:sp>
      <p:sp>
        <p:nvSpPr>
          <p:cNvPr id="5" name="Slide Number Placeholder 4">
            <a:extLst>
              <a:ext uri="{FF2B5EF4-FFF2-40B4-BE49-F238E27FC236}">
                <a16:creationId xmlns:a16="http://schemas.microsoft.com/office/drawing/2014/main" id="{15471776-5DC5-413E-9924-1444726B2E5E}"/>
              </a:ext>
            </a:extLst>
          </p:cNvPr>
          <p:cNvSpPr>
            <a:spLocks noGrp="1"/>
          </p:cNvSpPr>
          <p:nvPr>
            <p:ph type="sldNum" sz="quarter" idx="12"/>
          </p:nvPr>
        </p:nvSpPr>
        <p:spPr/>
        <p:txBody>
          <a:bodyPr/>
          <a:lstStyle/>
          <a:p>
            <a:fld id="{3A98EE3D-8CD1-4C3F-BD1C-C98C9596463C}" type="slidenum">
              <a:rPr lang="en-US" smtClean="0"/>
              <a:t>12</a:t>
            </a:fld>
            <a:endParaRPr lang="en-US"/>
          </a:p>
        </p:txBody>
      </p:sp>
      <p:sp>
        <p:nvSpPr>
          <p:cNvPr id="2" name="Title 1">
            <a:extLst>
              <a:ext uri="{FF2B5EF4-FFF2-40B4-BE49-F238E27FC236}">
                <a16:creationId xmlns:a16="http://schemas.microsoft.com/office/drawing/2014/main" id="{76D5AFC4-3B45-4ABE-83F3-EE85EED0B654}"/>
              </a:ext>
            </a:extLst>
          </p:cNvPr>
          <p:cNvSpPr>
            <a:spLocks noGrp="1"/>
          </p:cNvSpPr>
          <p:nvPr>
            <p:ph type="title" idx="4294967295"/>
          </p:nvPr>
        </p:nvSpPr>
        <p:spPr>
          <a:xfrm>
            <a:off x="1070563" y="475486"/>
            <a:ext cx="10058400" cy="1449387"/>
          </a:xfrm>
        </p:spPr>
        <p:txBody>
          <a:bodyPr anchor="ctr">
            <a:normAutofit/>
          </a:bodyPr>
          <a:lstStyle/>
          <a:p>
            <a:pPr algn="ctr"/>
            <a:r>
              <a:rPr lang="en-US" sz="3200" b="1">
                <a:solidFill>
                  <a:schemeClr val="tx1"/>
                </a:solidFill>
                <a:latin typeface="Arial Black"/>
                <a:ea typeface="+mj-lt"/>
                <a:cs typeface="+mj-lt"/>
              </a:rPr>
              <a:t>Annual Returns</a:t>
            </a:r>
            <a:endParaRPr lang="en-US">
              <a:solidFill>
                <a:schemeClr val="tx1"/>
              </a:solidFill>
              <a:latin typeface="Arial Black"/>
            </a:endParaRPr>
          </a:p>
        </p:txBody>
      </p:sp>
      <p:sp>
        <p:nvSpPr>
          <p:cNvPr id="16" name="Content Placeholder 15">
            <a:extLst>
              <a:ext uri="{FF2B5EF4-FFF2-40B4-BE49-F238E27FC236}">
                <a16:creationId xmlns:a16="http://schemas.microsoft.com/office/drawing/2014/main" id="{DCE949EA-5D7F-423D-A5B9-A655791EABFE}"/>
              </a:ext>
            </a:extLst>
          </p:cNvPr>
          <p:cNvSpPr>
            <a:spLocks noGrp="1"/>
          </p:cNvSpPr>
          <p:nvPr>
            <p:ph idx="4294967295"/>
          </p:nvPr>
        </p:nvSpPr>
        <p:spPr>
          <a:xfrm>
            <a:off x="931334" y="2146300"/>
            <a:ext cx="5693598" cy="4042304"/>
          </a:xfrm>
        </p:spPr>
        <p:txBody>
          <a:bodyPr vert="horz" lIns="0" tIns="45720" rIns="0" bIns="45720" rtlCol="0" anchor="t">
            <a:normAutofit/>
          </a:bodyPr>
          <a:lstStyle/>
          <a:p>
            <a:r>
              <a:rPr lang="en-US">
                <a:ea typeface="+mn-lt"/>
                <a:cs typeface="+mn-lt"/>
              </a:rPr>
              <a:t>•</a:t>
            </a:r>
            <a:r>
              <a:rPr lang="en-US">
                <a:latin typeface="Arial"/>
                <a:ea typeface="+mn-lt"/>
                <a:cs typeface="+mn-lt"/>
              </a:rPr>
              <a:t>Airtel comparatively maintains stable growth</a:t>
            </a:r>
            <a:endParaRPr lang="en-US">
              <a:latin typeface="Arial"/>
              <a:cs typeface="Arial"/>
            </a:endParaRPr>
          </a:p>
          <a:p>
            <a:endParaRPr lang="en-US">
              <a:latin typeface="Arial"/>
              <a:cs typeface="Arial"/>
            </a:endParaRPr>
          </a:p>
          <a:p>
            <a:r>
              <a:rPr lang="en-US">
                <a:latin typeface="Arial"/>
                <a:ea typeface="+mn-lt"/>
                <a:cs typeface="+mn-lt"/>
              </a:rPr>
              <a:t>•RIL’s $21 billion investment in Jio over the last six years has hobbled the stock performance.</a:t>
            </a:r>
            <a:br>
              <a:rPr lang="en-US">
                <a:latin typeface="Arial"/>
                <a:ea typeface="+mn-lt"/>
                <a:cs typeface="+mn-lt"/>
              </a:rPr>
            </a:br>
            <a:r>
              <a:rPr lang="en-US">
                <a:latin typeface="Arial"/>
                <a:ea typeface="+mn-lt"/>
                <a:cs typeface="+mn-lt"/>
              </a:rPr>
              <a:t> </a:t>
            </a:r>
            <a:br>
              <a:rPr lang="en-US">
                <a:latin typeface="Arial"/>
                <a:ea typeface="+mn-lt"/>
                <a:cs typeface="+mn-lt"/>
              </a:rPr>
            </a:br>
            <a:endParaRPr lang="en-US">
              <a:latin typeface="Arial"/>
              <a:ea typeface="+mn-lt"/>
              <a:cs typeface="+mn-lt"/>
            </a:endParaRPr>
          </a:p>
          <a:p>
            <a:r>
              <a:rPr lang="en-US">
                <a:latin typeface="Arial"/>
                <a:ea typeface="+mn-lt"/>
                <a:cs typeface="+mn-lt"/>
              </a:rPr>
              <a:t>•Based on our forecasts, a long-term increase is expected, the "Reliance Industries Ltd" stock price prognosis for 2027-03-05 is </a:t>
            </a:r>
            <a:r>
              <a:rPr lang="en-US" b="1">
                <a:latin typeface="Arial"/>
                <a:ea typeface="+mn-lt"/>
                <a:cs typeface="+mn-lt"/>
              </a:rPr>
              <a:t>4487.750 INR</a:t>
            </a:r>
            <a:r>
              <a:rPr lang="en-US">
                <a:latin typeface="Arial"/>
                <a:ea typeface="+mn-lt"/>
                <a:cs typeface="+mn-lt"/>
              </a:rPr>
              <a:t>.</a:t>
            </a:r>
            <a:endParaRPr lang="en-US">
              <a:latin typeface="Arial"/>
            </a:endParaRPr>
          </a:p>
          <a:p>
            <a:pPr>
              <a:buFont typeface="Arial" panose="020F0502020204030204" pitchFamily="34" charset="0"/>
              <a:buChar char="•"/>
            </a:pPr>
            <a:endParaRPr lang="en-US">
              <a:latin typeface="Arial"/>
              <a:cs typeface="Arial"/>
            </a:endParaRPr>
          </a:p>
        </p:txBody>
      </p:sp>
      <p:sp>
        <p:nvSpPr>
          <p:cNvPr id="17" name="Rectangle 16">
            <a:extLst>
              <a:ext uri="{FF2B5EF4-FFF2-40B4-BE49-F238E27FC236}">
                <a16:creationId xmlns:a16="http://schemas.microsoft.com/office/drawing/2014/main" id="{74C82490-7A61-40B4-9631-905AD69A6506}"/>
              </a:ext>
            </a:extLst>
          </p:cNvPr>
          <p:cNvSpPr/>
          <p:nvPr/>
        </p:nvSpPr>
        <p:spPr>
          <a:xfrm>
            <a:off x="6885868" y="4341165"/>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sp>
        <p:nvSpPr>
          <p:cNvPr id="18" name="Rectangle 17">
            <a:extLst>
              <a:ext uri="{FF2B5EF4-FFF2-40B4-BE49-F238E27FC236}">
                <a16:creationId xmlns:a16="http://schemas.microsoft.com/office/drawing/2014/main" id="{003B2FB0-C604-4B31-A806-1021456E32E5}"/>
              </a:ext>
            </a:extLst>
          </p:cNvPr>
          <p:cNvSpPr/>
          <p:nvPr/>
        </p:nvSpPr>
        <p:spPr>
          <a:xfrm>
            <a:off x="6885868" y="2149239"/>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pic>
        <p:nvPicPr>
          <p:cNvPr id="3" name="Picture 5" descr="Chart, line chart&#10;&#10;Description automatically generated">
            <a:extLst>
              <a:ext uri="{FF2B5EF4-FFF2-40B4-BE49-F238E27FC236}">
                <a16:creationId xmlns:a16="http://schemas.microsoft.com/office/drawing/2014/main" id="{4098172B-B77A-4D63-B7F8-AEEB396A581B}"/>
              </a:ext>
            </a:extLst>
          </p:cNvPr>
          <p:cNvPicPr>
            <a:picLocks noChangeAspect="1"/>
          </p:cNvPicPr>
          <p:nvPr/>
        </p:nvPicPr>
        <p:blipFill>
          <a:blip r:embed="rId2"/>
          <a:stretch>
            <a:fillRect/>
          </a:stretch>
        </p:blipFill>
        <p:spPr>
          <a:xfrm>
            <a:off x="6892344" y="2144811"/>
            <a:ext cx="3998889" cy="1860042"/>
          </a:xfrm>
          <a:prstGeom prst="rect">
            <a:avLst/>
          </a:prstGeom>
        </p:spPr>
      </p:pic>
      <p:pic>
        <p:nvPicPr>
          <p:cNvPr id="6" name="Picture 6" descr="Chart, line chart&#10;&#10;Description automatically generated">
            <a:extLst>
              <a:ext uri="{FF2B5EF4-FFF2-40B4-BE49-F238E27FC236}">
                <a16:creationId xmlns:a16="http://schemas.microsoft.com/office/drawing/2014/main" id="{B240E767-ED8C-46B9-973D-3A2E441118D7}"/>
              </a:ext>
            </a:extLst>
          </p:cNvPr>
          <p:cNvPicPr>
            <a:picLocks noChangeAspect="1"/>
          </p:cNvPicPr>
          <p:nvPr/>
        </p:nvPicPr>
        <p:blipFill>
          <a:blip r:embed="rId3"/>
          <a:stretch>
            <a:fillRect/>
          </a:stretch>
        </p:blipFill>
        <p:spPr>
          <a:xfrm>
            <a:off x="6892345" y="4339813"/>
            <a:ext cx="3998889" cy="1848852"/>
          </a:xfrm>
          <a:prstGeom prst="rect">
            <a:avLst/>
          </a:prstGeom>
        </p:spPr>
      </p:pic>
    </p:spTree>
    <p:extLst>
      <p:ext uri="{BB962C8B-B14F-4D97-AF65-F5344CB8AC3E}">
        <p14:creationId xmlns:p14="http://schemas.microsoft.com/office/powerpoint/2010/main" val="2305086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B65FC6-59CA-4446-A133-3A6567FEA5C7}"/>
              </a:ext>
            </a:extLst>
          </p:cNvPr>
          <p:cNvSpPr>
            <a:spLocks noGrp="1"/>
          </p:cNvSpPr>
          <p:nvPr>
            <p:ph type="ftr" sz="quarter" idx="11"/>
          </p:nvPr>
        </p:nvSpPr>
        <p:spPr/>
        <p:txBody>
          <a:bodyPr/>
          <a:lstStyle/>
          <a:p>
            <a:r>
              <a:rPr lang="en-US"/>
              <a:t>Time series analysis - Stock-ers</a:t>
            </a:r>
          </a:p>
        </p:txBody>
      </p:sp>
      <p:sp>
        <p:nvSpPr>
          <p:cNvPr id="5" name="Slide Number Placeholder 4">
            <a:extLst>
              <a:ext uri="{FF2B5EF4-FFF2-40B4-BE49-F238E27FC236}">
                <a16:creationId xmlns:a16="http://schemas.microsoft.com/office/drawing/2014/main" id="{EEFCB688-78BB-4AAB-A1BB-1188559AAD7F}"/>
              </a:ext>
            </a:extLst>
          </p:cNvPr>
          <p:cNvSpPr>
            <a:spLocks noGrp="1"/>
          </p:cNvSpPr>
          <p:nvPr>
            <p:ph type="sldNum" sz="quarter" idx="12"/>
          </p:nvPr>
        </p:nvSpPr>
        <p:spPr/>
        <p:txBody>
          <a:bodyPr/>
          <a:lstStyle/>
          <a:p>
            <a:fld id="{3A98EE3D-8CD1-4C3F-BD1C-C98C9596463C}" type="slidenum">
              <a:rPr lang="en-US" smtClean="0"/>
              <a:t>13</a:t>
            </a:fld>
            <a:endParaRPr lang="en-US"/>
          </a:p>
        </p:txBody>
      </p:sp>
      <p:sp>
        <p:nvSpPr>
          <p:cNvPr id="2" name="Title 1">
            <a:extLst>
              <a:ext uri="{FF2B5EF4-FFF2-40B4-BE49-F238E27FC236}">
                <a16:creationId xmlns:a16="http://schemas.microsoft.com/office/drawing/2014/main" id="{1D398D3D-DA3E-4128-BB98-D9C9A4D57502}"/>
              </a:ext>
            </a:extLst>
          </p:cNvPr>
          <p:cNvSpPr>
            <a:spLocks noGrp="1"/>
          </p:cNvSpPr>
          <p:nvPr>
            <p:ph type="title" idx="4294967295"/>
          </p:nvPr>
        </p:nvSpPr>
        <p:spPr>
          <a:xfrm>
            <a:off x="1070563" y="737481"/>
            <a:ext cx="10058400" cy="781462"/>
          </a:xfrm>
        </p:spPr>
        <p:txBody>
          <a:bodyPr>
            <a:normAutofit/>
          </a:bodyPr>
          <a:lstStyle/>
          <a:p>
            <a:pPr algn="ctr"/>
            <a:r>
              <a:rPr lang="en-US" sz="3200">
                <a:solidFill>
                  <a:schemeClr val="tx1"/>
                </a:solidFill>
                <a:latin typeface="Arial Black"/>
                <a:cs typeface="Arial"/>
              </a:rPr>
              <a:t>Arima and point forecast price</a:t>
            </a:r>
            <a:endParaRPr lang="en-US" sz="3200">
              <a:solidFill>
                <a:schemeClr val="tx1"/>
              </a:solidFill>
              <a:latin typeface="Arial Black"/>
            </a:endParaRPr>
          </a:p>
        </p:txBody>
      </p:sp>
      <p:sp>
        <p:nvSpPr>
          <p:cNvPr id="3" name="Content Placeholder 2">
            <a:extLst>
              <a:ext uri="{FF2B5EF4-FFF2-40B4-BE49-F238E27FC236}">
                <a16:creationId xmlns:a16="http://schemas.microsoft.com/office/drawing/2014/main" id="{9C1F3EDF-7FC1-4FB2-B694-F99AFD35603B}"/>
              </a:ext>
            </a:extLst>
          </p:cNvPr>
          <p:cNvSpPr>
            <a:spLocks noGrp="1"/>
          </p:cNvSpPr>
          <p:nvPr>
            <p:ph idx="4294967295"/>
          </p:nvPr>
        </p:nvSpPr>
        <p:spPr>
          <a:xfrm>
            <a:off x="413926" y="2047817"/>
            <a:ext cx="6602413" cy="3884671"/>
          </a:xfrm>
        </p:spPr>
        <p:txBody>
          <a:bodyPr vert="horz" lIns="0" tIns="45720" rIns="0" bIns="45720" rtlCol="0" anchor="t">
            <a:normAutofit/>
          </a:bodyPr>
          <a:lstStyle/>
          <a:p>
            <a:pPr>
              <a:buClr>
                <a:srgbClr val="1CADE4"/>
              </a:buClr>
              <a:buFont typeface="Arial,Sans-Serif" panose="020F0502020204030204" pitchFamily="34" charset="0"/>
              <a:buChar char="•"/>
            </a:pPr>
            <a:r>
              <a:rPr lang="en-US" b="1">
                <a:ea typeface="+mn-lt"/>
                <a:cs typeface="+mn-lt"/>
              </a:rPr>
              <a:t>  </a:t>
            </a:r>
            <a:r>
              <a:rPr lang="en-US" b="1">
                <a:latin typeface="Arial"/>
                <a:ea typeface="+mn-lt"/>
                <a:cs typeface="Arial"/>
              </a:rPr>
              <a:t>Auto-Regressive Integrated Moving Average (ARIMA)</a:t>
            </a:r>
            <a:r>
              <a:rPr lang="en-US" b="1">
                <a:ea typeface="+mn-lt"/>
                <a:cs typeface="+mn-lt"/>
              </a:rPr>
              <a:t> </a:t>
            </a:r>
            <a:r>
              <a:rPr lang="en-US">
                <a:latin typeface="Arial"/>
                <a:ea typeface="+mn-lt"/>
                <a:cs typeface="Arial"/>
              </a:rPr>
              <a:t>model for</a:t>
            </a:r>
            <a:r>
              <a:rPr lang="en-US" b="1">
                <a:ea typeface="+mn-lt"/>
                <a:cs typeface="+mn-lt"/>
              </a:rPr>
              <a:t> </a:t>
            </a:r>
            <a:r>
              <a:rPr lang="en-US">
                <a:latin typeface="Arial"/>
                <a:ea typeface="+mn-lt"/>
                <a:cs typeface="Arial"/>
              </a:rPr>
              <a:t>forecasting time-series data is to use the previous and present data to predict the future.</a:t>
            </a:r>
            <a:endParaRPr lang="en-US">
              <a:latin typeface="Arial Nova Light" panose="020F0502020204030204"/>
              <a:ea typeface="+mn-lt"/>
              <a:cs typeface="Arial"/>
            </a:endParaRPr>
          </a:p>
          <a:p>
            <a:pPr>
              <a:buClr>
                <a:srgbClr val="1CADE4"/>
              </a:buClr>
              <a:buFont typeface="Arial,Sans-Serif" panose="020F0502020204030204" pitchFamily="34" charset="0"/>
              <a:buChar char="•"/>
            </a:pPr>
            <a:r>
              <a:rPr lang="en-US">
                <a:latin typeface="Arial"/>
                <a:ea typeface="+mn-lt"/>
                <a:cs typeface="Arial"/>
              </a:rPr>
              <a:t>ARIMA models is generally denoted by ARIMA(</a:t>
            </a:r>
            <a:r>
              <a:rPr lang="en-US" err="1">
                <a:latin typeface="Arial"/>
                <a:ea typeface="+mn-lt"/>
                <a:cs typeface="Arial"/>
              </a:rPr>
              <a:t>p,d,q</a:t>
            </a:r>
            <a:r>
              <a:rPr lang="en-US">
                <a:latin typeface="Arial"/>
                <a:ea typeface="+mn-lt"/>
                <a:cs typeface="Arial"/>
              </a:rPr>
              <a:t>) where p, d, and q are the parameters with positive values. </a:t>
            </a:r>
            <a:endParaRPr lang="en-US">
              <a:ea typeface="+mn-lt"/>
              <a:cs typeface="+mn-lt"/>
            </a:endParaRPr>
          </a:p>
          <a:p>
            <a:pPr>
              <a:buClr>
                <a:srgbClr val="1CADE4"/>
              </a:buClr>
              <a:buFont typeface="Arial,Sans-Serif" panose="020F0502020204030204" pitchFamily="34" charset="0"/>
              <a:buChar char="•"/>
            </a:pPr>
            <a:r>
              <a:rPr lang="en-US">
                <a:latin typeface="Arial"/>
                <a:ea typeface="+mn-lt"/>
                <a:cs typeface="Arial"/>
              </a:rPr>
              <a:t>The auto-</a:t>
            </a:r>
            <a:r>
              <a:rPr lang="en-US" err="1">
                <a:latin typeface="Arial"/>
                <a:ea typeface="+mn-lt"/>
                <a:cs typeface="Arial"/>
              </a:rPr>
              <a:t>arima</a:t>
            </a:r>
            <a:r>
              <a:rPr lang="en-US">
                <a:latin typeface="Arial"/>
                <a:ea typeface="+mn-lt"/>
                <a:cs typeface="Arial"/>
              </a:rPr>
              <a:t> plots for both </a:t>
            </a:r>
            <a:r>
              <a:rPr lang="en-US" err="1">
                <a:latin typeface="Arial"/>
                <a:ea typeface="+mn-lt"/>
                <a:cs typeface="Arial"/>
              </a:rPr>
              <a:t>bharti</a:t>
            </a:r>
            <a:r>
              <a:rPr lang="en-US">
                <a:latin typeface="Arial"/>
                <a:ea typeface="+mn-lt"/>
                <a:cs typeface="Arial"/>
              </a:rPr>
              <a:t> airtel and reliance shows an increasing trend in forecasted stock price with minor ups and downs. </a:t>
            </a:r>
            <a:endParaRPr lang="en-US">
              <a:latin typeface="Arial Nova Light" panose="020F0502020204030204"/>
              <a:ea typeface="+mn-lt"/>
              <a:cs typeface="Arial"/>
            </a:endParaRPr>
          </a:p>
          <a:p>
            <a:pPr>
              <a:buClr>
                <a:srgbClr val="1CADE4"/>
              </a:buClr>
              <a:buFont typeface="Arial,Sans-Serif" panose="020F0502020204030204" pitchFamily="34" charset="0"/>
              <a:buChar char="•"/>
            </a:pPr>
            <a:r>
              <a:rPr lang="en-US">
                <a:latin typeface="Arial"/>
                <a:ea typeface="+mn-lt"/>
                <a:cs typeface="Arial"/>
              </a:rPr>
              <a:t>The point forecasts for each day is shown on the app.</a:t>
            </a:r>
            <a:r>
              <a:rPr lang="en-US">
                <a:ea typeface="+mn-lt"/>
                <a:cs typeface="+mn-lt"/>
              </a:rPr>
              <a:t> </a:t>
            </a:r>
          </a:p>
          <a:p>
            <a:pPr>
              <a:buClr>
                <a:srgbClr val="1CADE4"/>
              </a:buClr>
              <a:buFont typeface="Arial,Sans-Serif" panose="020F0502020204030204" pitchFamily="34" charset="0"/>
              <a:buChar char="•"/>
            </a:pPr>
            <a:endParaRPr lang="en-US">
              <a:ea typeface="+mn-lt"/>
              <a:cs typeface="+mn-lt"/>
            </a:endParaRPr>
          </a:p>
          <a:p>
            <a:pPr>
              <a:buClr>
                <a:srgbClr val="1CADE4"/>
              </a:buClr>
              <a:buFont typeface="Arial" panose="020F0502020204030204" pitchFamily="34" charset="0"/>
              <a:buChar char="•"/>
            </a:pPr>
            <a:endParaRPr lang="en-US" b="1">
              <a:latin typeface="Arial Nova Light"/>
            </a:endParaRPr>
          </a:p>
        </p:txBody>
      </p:sp>
      <p:pic>
        <p:nvPicPr>
          <p:cNvPr id="9" name="Picture 9" descr="Chart&#10;&#10;Description automatically generated">
            <a:extLst>
              <a:ext uri="{FF2B5EF4-FFF2-40B4-BE49-F238E27FC236}">
                <a16:creationId xmlns:a16="http://schemas.microsoft.com/office/drawing/2014/main" id="{C2F8AAAD-75B3-4074-9CD0-CA063BE74723}"/>
              </a:ext>
            </a:extLst>
          </p:cNvPr>
          <p:cNvPicPr>
            <a:picLocks noChangeAspect="1"/>
          </p:cNvPicPr>
          <p:nvPr/>
        </p:nvPicPr>
        <p:blipFill>
          <a:blip r:embed="rId2"/>
          <a:stretch>
            <a:fillRect/>
          </a:stretch>
        </p:blipFill>
        <p:spPr>
          <a:xfrm>
            <a:off x="7271359" y="2044999"/>
            <a:ext cx="4121062" cy="1828551"/>
          </a:xfrm>
          <a:prstGeom prst="rect">
            <a:avLst/>
          </a:prstGeom>
        </p:spPr>
      </p:pic>
      <p:sp>
        <p:nvSpPr>
          <p:cNvPr id="10" name="TextBox 9">
            <a:extLst>
              <a:ext uri="{FF2B5EF4-FFF2-40B4-BE49-F238E27FC236}">
                <a16:creationId xmlns:a16="http://schemas.microsoft.com/office/drawing/2014/main" id="{140EDA4F-6443-4719-B449-E0F7FD86C8BA}"/>
              </a:ext>
            </a:extLst>
          </p:cNvPr>
          <p:cNvSpPr txBox="1"/>
          <p:nvPr/>
        </p:nvSpPr>
        <p:spPr>
          <a:xfrm>
            <a:off x="10152345" y="354486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Reliance</a:t>
            </a:r>
          </a:p>
        </p:txBody>
      </p:sp>
      <p:pic>
        <p:nvPicPr>
          <p:cNvPr id="13" name="Picture 13" descr="Chart, histogram&#10;&#10;Description automatically generated">
            <a:extLst>
              <a:ext uri="{FF2B5EF4-FFF2-40B4-BE49-F238E27FC236}">
                <a16:creationId xmlns:a16="http://schemas.microsoft.com/office/drawing/2014/main" id="{806922F8-5117-455E-A59C-FD72AF690AF1}"/>
              </a:ext>
            </a:extLst>
          </p:cNvPr>
          <p:cNvPicPr>
            <a:picLocks noChangeAspect="1"/>
          </p:cNvPicPr>
          <p:nvPr/>
        </p:nvPicPr>
        <p:blipFill>
          <a:blip r:embed="rId3"/>
          <a:stretch>
            <a:fillRect/>
          </a:stretch>
        </p:blipFill>
        <p:spPr>
          <a:xfrm>
            <a:off x="7271359" y="4162685"/>
            <a:ext cx="4121063" cy="1768522"/>
          </a:xfrm>
          <a:prstGeom prst="rect">
            <a:avLst/>
          </a:prstGeom>
        </p:spPr>
      </p:pic>
      <p:sp>
        <p:nvSpPr>
          <p:cNvPr id="14" name="TextBox 13">
            <a:extLst>
              <a:ext uri="{FF2B5EF4-FFF2-40B4-BE49-F238E27FC236}">
                <a16:creationId xmlns:a16="http://schemas.microsoft.com/office/drawing/2014/main" id="{29D4F93E-3496-46E5-8F04-C01DE7687E7A}"/>
              </a:ext>
            </a:extLst>
          </p:cNvPr>
          <p:cNvSpPr txBox="1"/>
          <p:nvPr/>
        </p:nvSpPr>
        <p:spPr>
          <a:xfrm>
            <a:off x="10326535" y="549357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Airtel</a:t>
            </a:r>
          </a:p>
        </p:txBody>
      </p:sp>
    </p:spTree>
    <p:extLst>
      <p:ext uri="{BB962C8B-B14F-4D97-AF65-F5344CB8AC3E}">
        <p14:creationId xmlns:p14="http://schemas.microsoft.com/office/powerpoint/2010/main" val="3602981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F55378-71F7-49E0-872B-73E93D8BCEBC}"/>
              </a:ext>
            </a:extLst>
          </p:cNvPr>
          <p:cNvSpPr>
            <a:spLocks noGrp="1"/>
          </p:cNvSpPr>
          <p:nvPr>
            <p:ph type="ftr" sz="quarter" idx="11"/>
          </p:nvPr>
        </p:nvSpPr>
        <p:spPr/>
        <p:txBody>
          <a:bodyPr/>
          <a:lstStyle/>
          <a:p>
            <a:r>
              <a:rPr lang="en-US" sz="1200">
                <a:latin typeface="Arial"/>
                <a:cs typeface="Arial"/>
              </a:rPr>
              <a:t>Time series analysis - Stock-ers</a:t>
            </a:r>
          </a:p>
        </p:txBody>
      </p:sp>
      <p:sp>
        <p:nvSpPr>
          <p:cNvPr id="5" name="Slide Number Placeholder 4">
            <a:extLst>
              <a:ext uri="{FF2B5EF4-FFF2-40B4-BE49-F238E27FC236}">
                <a16:creationId xmlns:a16="http://schemas.microsoft.com/office/drawing/2014/main" id="{DE24CB3E-D0F8-4737-85AA-9BBDE9B7F50E}"/>
              </a:ext>
            </a:extLst>
          </p:cNvPr>
          <p:cNvSpPr>
            <a:spLocks noGrp="1"/>
          </p:cNvSpPr>
          <p:nvPr>
            <p:ph type="sldNum" sz="quarter" idx="12"/>
          </p:nvPr>
        </p:nvSpPr>
        <p:spPr/>
        <p:txBody>
          <a:bodyPr/>
          <a:lstStyle/>
          <a:p>
            <a:fld id="{3A98EE3D-8CD1-4C3F-BD1C-C98C9596463C}" type="slidenum">
              <a:rPr lang="en-US" smtClean="0"/>
              <a:t>14</a:t>
            </a:fld>
            <a:endParaRPr lang="en-US"/>
          </a:p>
        </p:txBody>
      </p:sp>
      <p:sp>
        <p:nvSpPr>
          <p:cNvPr id="2" name="Title 1">
            <a:extLst>
              <a:ext uri="{FF2B5EF4-FFF2-40B4-BE49-F238E27FC236}">
                <a16:creationId xmlns:a16="http://schemas.microsoft.com/office/drawing/2014/main" id="{CE08E8A9-20EF-4BAF-AF10-A399287D4ECB}"/>
              </a:ext>
            </a:extLst>
          </p:cNvPr>
          <p:cNvSpPr>
            <a:spLocks noGrp="1"/>
          </p:cNvSpPr>
          <p:nvPr>
            <p:ph type="title" idx="4294967295"/>
          </p:nvPr>
        </p:nvSpPr>
        <p:spPr>
          <a:xfrm>
            <a:off x="1165813" y="474251"/>
            <a:ext cx="9963150" cy="1685925"/>
          </a:xfrm>
        </p:spPr>
        <p:txBody>
          <a:bodyPr>
            <a:normAutofit/>
          </a:bodyPr>
          <a:lstStyle/>
          <a:p>
            <a:pPr algn="ctr"/>
            <a:br>
              <a:rPr lang="en-US" b="1">
                <a:latin typeface="Arial"/>
                <a:cs typeface="Arial"/>
              </a:rPr>
            </a:br>
            <a:r>
              <a:rPr lang="en-US" sz="3200" b="1">
                <a:solidFill>
                  <a:schemeClr val="tx1"/>
                </a:solidFill>
                <a:latin typeface="Arial Black"/>
                <a:ea typeface="+mj-lt"/>
                <a:cs typeface="Arial"/>
              </a:rPr>
              <a:t>What is the significance of ADF test?</a:t>
            </a:r>
          </a:p>
          <a:p>
            <a:endParaRPr lang="en-US" sz="3600">
              <a:solidFill>
                <a:schemeClr val="tx1"/>
              </a:solidFill>
            </a:endParaRPr>
          </a:p>
        </p:txBody>
      </p:sp>
      <p:sp>
        <p:nvSpPr>
          <p:cNvPr id="3" name="Content Placeholder 2">
            <a:extLst>
              <a:ext uri="{FF2B5EF4-FFF2-40B4-BE49-F238E27FC236}">
                <a16:creationId xmlns:a16="http://schemas.microsoft.com/office/drawing/2014/main" id="{A293770D-1FC2-4FFD-8A99-89355F62FF0C}"/>
              </a:ext>
            </a:extLst>
          </p:cNvPr>
          <p:cNvSpPr>
            <a:spLocks noGrp="1"/>
          </p:cNvSpPr>
          <p:nvPr>
            <p:ph idx="4294967295"/>
          </p:nvPr>
        </p:nvSpPr>
        <p:spPr>
          <a:xfrm>
            <a:off x="741123" y="2165350"/>
            <a:ext cx="10946639" cy="3760788"/>
          </a:xfrm>
        </p:spPr>
        <p:txBody>
          <a:bodyPr vert="horz" lIns="0" tIns="45720" rIns="0" bIns="45720" rtlCol="0" anchor="t">
            <a:normAutofit/>
          </a:bodyPr>
          <a:lstStyle/>
          <a:p>
            <a:pPr>
              <a:buFont typeface="Arial" panose="020F0502020204030204" pitchFamily="34" charset="0"/>
              <a:buChar char="•"/>
            </a:pPr>
            <a:r>
              <a:rPr lang="en-US">
                <a:latin typeface="Arial"/>
                <a:ea typeface="+mn-lt"/>
                <a:cs typeface="+mn-lt"/>
              </a:rPr>
              <a:t>Performs the Augmented Dickey-Fuller test for the null hypothesis of a unit root of a univariate time series </a:t>
            </a:r>
            <a:r>
              <a:rPr lang="en-US" b="1">
                <a:latin typeface="Arial"/>
                <a:cs typeface="Arial"/>
              </a:rPr>
              <a:t>x</a:t>
            </a:r>
            <a:r>
              <a:rPr lang="en-US">
                <a:latin typeface="Arial"/>
                <a:ea typeface="+mn-lt"/>
                <a:cs typeface="+mn-lt"/>
              </a:rPr>
              <a:t> (equivalently, </a:t>
            </a:r>
            <a:r>
              <a:rPr lang="en-US" b="1">
                <a:latin typeface="Arial"/>
                <a:cs typeface="Arial"/>
              </a:rPr>
              <a:t>x</a:t>
            </a:r>
            <a:r>
              <a:rPr lang="en-US">
                <a:latin typeface="Arial"/>
                <a:ea typeface="+mn-lt"/>
                <a:cs typeface="+mn-lt"/>
              </a:rPr>
              <a:t> is a non-stationary time series)</a:t>
            </a:r>
            <a:endParaRPr lang="en-US">
              <a:latin typeface="Arial"/>
              <a:cs typeface="Arial"/>
            </a:endParaRPr>
          </a:p>
          <a:p>
            <a:pPr>
              <a:buFont typeface="Arial" panose="020F0502020204030204" pitchFamily="34" charset="0"/>
              <a:buChar char="•"/>
            </a:pPr>
            <a:r>
              <a:rPr lang="en-US">
                <a:latin typeface="Arial"/>
                <a:cs typeface="Arial"/>
              </a:rPr>
              <a:t>If the p-value is &gt; 0.05, then the time series is not stationary and use differencing to make it stationary </a:t>
            </a:r>
          </a:p>
          <a:p>
            <a:pPr marL="0" indent="0">
              <a:buNone/>
            </a:pPr>
            <a:endParaRPr lang="en-US">
              <a:latin typeface="Arial"/>
              <a:cs typeface="Arial"/>
            </a:endParaRPr>
          </a:p>
        </p:txBody>
      </p:sp>
      <p:graphicFrame>
        <p:nvGraphicFramePr>
          <p:cNvPr id="7" name="Table 6">
            <a:extLst>
              <a:ext uri="{FF2B5EF4-FFF2-40B4-BE49-F238E27FC236}">
                <a16:creationId xmlns:a16="http://schemas.microsoft.com/office/drawing/2014/main" id="{6E28B3C6-0F44-468B-9083-F2F8336ACACB}"/>
              </a:ext>
            </a:extLst>
          </p:cNvPr>
          <p:cNvGraphicFramePr>
            <a:graphicFrameLocks noGrp="1"/>
          </p:cNvGraphicFramePr>
          <p:nvPr>
            <p:extLst>
              <p:ext uri="{D42A27DB-BD31-4B8C-83A1-F6EECF244321}">
                <p14:modId xmlns:p14="http://schemas.microsoft.com/office/powerpoint/2010/main" val="1953586900"/>
              </p:ext>
            </p:extLst>
          </p:nvPr>
        </p:nvGraphicFramePr>
        <p:xfrm>
          <a:off x="1024904" y="3897186"/>
          <a:ext cx="7419828" cy="1916229"/>
        </p:xfrm>
        <a:graphic>
          <a:graphicData uri="http://schemas.openxmlformats.org/drawingml/2006/table">
            <a:tbl>
              <a:tblPr firstRow="1" bandRow="1">
                <a:tableStyleId>{5940675A-B579-460E-94D1-54222C63F5DA}</a:tableStyleId>
              </a:tblPr>
              <a:tblGrid>
                <a:gridCol w="413676">
                  <a:extLst>
                    <a:ext uri="{9D8B030D-6E8A-4147-A177-3AD203B41FA5}">
                      <a16:colId xmlns:a16="http://schemas.microsoft.com/office/drawing/2014/main" val="1872599406"/>
                    </a:ext>
                  </a:extLst>
                </a:gridCol>
                <a:gridCol w="1151424">
                  <a:extLst>
                    <a:ext uri="{9D8B030D-6E8A-4147-A177-3AD203B41FA5}">
                      <a16:colId xmlns:a16="http://schemas.microsoft.com/office/drawing/2014/main" val="3986506158"/>
                    </a:ext>
                  </a:extLst>
                </a:gridCol>
                <a:gridCol w="1133927">
                  <a:extLst>
                    <a:ext uri="{9D8B030D-6E8A-4147-A177-3AD203B41FA5}">
                      <a16:colId xmlns:a16="http://schemas.microsoft.com/office/drawing/2014/main" val="1308592438"/>
                    </a:ext>
                  </a:extLst>
                </a:gridCol>
                <a:gridCol w="943428">
                  <a:extLst>
                    <a:ext uri="{9D8B030D-6E8A-4147-A177-3AD203B41FA5}">
                      <a16:colId xmlns:a16="http://schemas.microsoft.com/office/drawing/2014/main" val="792245236"/>
                    </a:ext>
                  </a:extLst>
                </a:gridCol>
                <a:gridCol w="3777373">
                  <a:extLst>
                    <a:ext uri="{9D8B030D-6E8A-4147-A177-3AD203B41FA5}">
                      <a16:colId xmlns:a16="http://schemas.microsoft.com/office/drawing/2014/main" val="127582031"/>
                    </a:ext>
                  </a:extLst>
                </a:gridCol>
              </a:tblGrid>
              <a:tr h="461899">
                <a:tc>
                  <a:txBody>
                    <a:bodyPr/>
                    <a:lstStyle/>
                    <a:p>
                      <a:pPr algn="l" rtl="0" fontAlgn="base"/>
                      <a:r>
                        <a:rPr lang="en-IN" sz="1400" b="1">
                          <a:effectLst/>
                          <a:latin typeface="Arial"/>
                        </a:rPr>
                        <a:t>#</a:t>
                      </a:r>
                      <a:r>
                        <a:rPr lang="en-IN" b="1">
                          <a:effectLst/>
                        </a:rPr>
                        <a:t>​</a:t>
                      </a:r>
                    </a:p>
                  </a:txBody>
                  <a:tcPr/>
                </a:tc>
                <a:tc>
                  <a:txBody>
                    <a:bodyPr/>
                    <a:lstStyle/>
                    <a:p>
                      <a:pPr algn="l" rtl="0" fontAlgn="base"/>
                      <a:r>
                        <a:rPr lang="en-IN" sz="1400" b="1">
                          <a:effectLst/>
                          <a:latin typeface="Arial"/>
                        </a:rPr>
                        <a:t>Company Name</a:t>
                      </a:r>
                    </a:p>
                  </a:txBody>
                  <a:tcPr/>
                </a:tc>
                <a:tc>
                  <a:txBody>
                    <a:bodyPr/>
                    <a:lstStyle/>
                    <a:p>
                      <a:pPr algn="l" rtl="0" fontAlgn="base"/>
                      <a:r>
                        <a:rPr lang="en-IN" sz="1400" b="1">
                          <a:effectLst/>
                          <a:latin typeface="Arial"/>
                        </a:rPr>
                        <a:t>Is Stationary</a:t>
                      </a:r>
                    </a:p>
                  </a:txBody>
                  <a:tcPr/>
                </a:tc>
                <a:tc>
                  <a:txBody>
                    <a:bodyPr/>
                    <a:lstStyle/>
                    <a:p>
                      <a:pPr algn="l" rtl="0" fontAlgn="base"/>
                      <a:r>
                        <a:rPr lang="en-IN" sz="1400" b="1">
                          <a:effectLst/>
                          <a:latin typeface="Arial"/>
                        </a:rPr>
                        <a:t>P- value</a:t>
                      </a:r>
                    </a:p>
                  </a:txBody>
                  <a:tcPr/>
                </a:tc>
                <a:tc>
                  <a:txBody>
                    <a:bodyPr/>
                    <a:lstStyle/>
                    <a:p>
                      <a:pPr algn="l" rtl="0" fontAlgn="base"/>
                      <a:r>
                        <a:rPr lang="en-IN" sz="1400" b="1">
                          <a:effectLst/>
                          <a:latin typeface="Arial"/>
                        </a:rPr>
                        <a:t>Description</a:t>
                      </a:r>
                      <a:endParaRPr lang="en-IN">
                        <a:effectLst/>
                      </a:endParaRPr>
                    </a:p>
                  </a:txBody>
                  <a:tcPr/>
                </a:tc>
                <a:extLst>
                  <a:ext uri="{0D108BD9-81ED-4DB2-BD59-A6C34878D82A}">
                    <a16:rowId xmlns:a16="http://schemas.microsoft.com/office/drawing/2014/main" val="3412995181"/>
                  </a:ext>
                </a:extLst>
              </a:tr>
              <a:tr h="580336">
                <a:tc>
                  <a:txBody>
                    <a:bodyPr/>
                    <a:lstStyle/>
                    <a:p>
                      <a:pPr algn="l" rtl="0" fontAlgn="base"/>
                      <a:r>
                        <a:rPr lang="en-IN" sz="1400">
                          <a:effectLst/>
                          <a:latin typeface="Arial"/>
                        </a:rPr>
                        <a:t>1</a:t>
                      </a:r>
                      <a:r>
                        <a:rPr lang="en-IN" sz="1800">
                          <a:effectLst/>
                          <a:latin typeface="Arial"/>
                        </a:rPr>
                        <a:t>.</a:t>
                      </a:r>
                      <a:r>
                        <a:rPr lang="en-IN" sz="1400">
                          <a:effectLst/>
                          <a:latin typeface="Arial"/>
                        </a:rPr>
                        <a:t> </a:t>
                      </a:r>
                    </a:p>
                  </a:txBody>
                  <a:tcPr/>
                </a:tc>
                <a:tc>
                  <a:txBody>
                    <a:bodyPr/>
                    <a:lstStyle/>
                    <a:p>
                      <a:pPr algn="l" rtl="0" fontAlgn="base"/>
                      <a:r>
                        <a:rPr lang="en-IN">
                          <a:effectLst/>
                        </a:rPr>
                        <a:t>​</a:t>
                      </a:r>
                      <a:r>
                        <a:rPr lang="en-IN">
                          <a:effectLst/>
                          <a:latin typeface="Arial"/>
                        </a:rPr>
                        <a:t>Reliance</a:t>
                      </a:r>
                      <a:endParaRPr lang="en-IN" sz="1400">
                        <a:effectLst/>
                        <a:latin typeface="Arial"/>
                      </a:endParaRPr>
                    </a:p>
                  </a:txBody>
                  <a:tcPr/>
                </a:tc>
                <a:tc>
                  <a:txBody>
                    <a:bodyPr/>
                    <a:lstStyle/>
                    <a:p>
                      <a:pPr algn="ctr" rtl="0" fontAlgn="base"/>
                      <a:r>
                        <a:rPr lang="en-IN">
                          <a:effectLst/>
                          <a:latin typeface="Arial"/>
                        </a:rPr>
                        <a:t>No</a:t>
                      </a:r>
                    </a:p>
                    <a:p>
                      <a:pPr algn="ctr" rtl="0" fontAlgn="base"/>
                      <a:r>
                        <a:rPr lang="en-IN">
                          <a:effectLst/>
                        </a:rPr>
                        <a:t>​</a:t>
                      </a:r>
                    </a:p>
                  </a:txBody>
                  <a:tcPr anchor="ctr"/>
                </a:tc>
                <a:tc>
                  <a:txBody>
                    <a:bodyPr/>
                    <a:lstStyle/>
                    <a:p>
                      <a:pPr algn="ctr" rtl="0" fontAlgn="base"/>
                      <a:r>
                        <a:rPr lang="en-IN">
                          <a:effectLst/>
                        </a:rPr>
                        <a:t>​</a:t>
                      </a:r>
                      <a:r>
                        <a:rPr lang="en-IN">
                          <a:effectLst/>
                          <a:latin typeface="Arial"/>
                        </a:rPr>
                        <a:t>0.5253</a:t>
                      </a:r>
                    </a:p>
                  </a:txBody>
                  <a:tcPr anchor="ctr"/>
                </a:tc>
                <a:tc>
                  <a:txBody>
                    <a:bodyPr/>
                    <a:lstStyle/>
                    <a:p>
                      <a:pPr algn="l" rtl="0" fontAlgn="base"/>
                      <a:r>
                        <a:rPr lang="en-IN">
                          <a:effectLst/>
                          <a:latin typeface="Arial"/>
                        </a:rPr>
                        <a:t>p-value &gt; 0.05 time series is not stationary</a:t>
                      </a:r>
                    </a:p>
                  </a:txBody>
                  <a:tcPr/>
                </a:tc>
                <a:extLst>
                  <a:ext uri="{0D108BD9-81ED-4DB2-BD59-A6C34878D82A}">
                    <a16:rowId xmlns:a16="http://schemas.microsoft.com/office/drawing/2014/main" val="1693375048"/>
                  </a:ext>
                </a:extLst>
              </a:tr>
              <a:tr h="757989">
                <a:tc>
                  <a:txBody>
                    <a:bodyPr/>
                    <a:lstStyle/>
                    <a:p>
                      <a:pPr algn="l" rtl="0" fontAlgn="base"/>
                      <a:r>
                        <a:rPr lang="en-IN" sz="1400">
                          <a:effectLst/>
                          <a:latin typeface="Arial"/>
                        </a:rPr>
                        <a:t>2</a:t>
                      </a:r>
                      <a:r>
                        <a:rPr lang="en-IN" sz="1600">
                          <a:effectLst/>
                          <a:latin typeface="Arial"/>
                        </a:rPr>
                        <a:t>.</a:t>
                      </a:r>
                      <a:r>
                        <a:rPr lang="en-IN">
                          <a:effectLst/>
                        </a:rPr>
                        <a:t> ​</a:t>
                      </a:r>
                      <a:endParaRPr lang="en-IN" sz="1600">
                        <a:effectLst/>
                        <a:latin typeface="Arial"/>
                      </a:endParaRPr>
                    </a:p>
                  </a:txBody>
                  <a:tcPr/>
                </a:tc>
                <a:tc>
                  <a:txBody>
                    <a:bodyPr/>
                    <a:lstStyle/>
                    <a:p>
                      <a:pPr algn="l" rtl="0" fontAlgn="base"/>
                      <a:r>
                        <a:rPr lang="en-IN" sz="1800">
                          <a:effectLst/>
                          <a:latin typeface="Arial"/>
                        </a:rPr>
                        <a:t>Bharti Airtel </a:t>
                      </a:r>
                    </a:p>
                  </a:txBody>
                  <a:tcPr/>
                </a:tc>
                <a:tc>
                  <a:txBody>
                    <a:bodyPr/>
                    <a:lstStyle/>
                    <a:p>
                      <a:pPr algn="ctr" rtl="0" fontAlgn="base"/>
                      <a:r>
                        <a:rPr lang="en-US" u="none" strike="noStrike">
                          <a:effectLst/>
                          <a:latin typeface="Arial"/>
                        </a:rPr>
                        <a:t>No</a:t>
                      </a:r>
                    </a:p>
                    <a:p>
                      <a:pPr algn="ctr" rtl="0" fontAlgn="base"/>
                      <a:r>
                        <a:rPr lang="en-US">
                          <a:effectLst/>
                        </a:rPr>
                        <a:t>​</a:t>
                      </a:r>
                    </a:p>
                  </a:txBody>
                  <a:tcPr anchor="ctr"/>
                </a:tc>
                <a:tc>
                  <a:txBody>
                    <a:bodyPr/>
                    <a:lstStyle/>
                    <a:p>
                      <a:pPr algn="ctr" rtl="0" fontAlgn="base"/>
                      <a:r>
                        <a:rPr lang="en-IN">
                          <a:effectLst/>
                        </a:rPr>
                        <a:t>​</a:t>
                      </a:r>
                      <a:r>
                        <a:rPr lang="en-IN">
                          <a:effectLst/>
                          <a:latin typeface="Arial"/>
                        </a:rPr>
                        <a:t>0.7525</a:t>
                      </a:r>
                    </a:p>
                  </a:txBody>
                  <a:tcPr anchor="ctr"/>
                </a:tc>
                <a:tc>
                  <a:txBody>
                    <a:bodyPr/>
                    <a:lstStyle/>
                    <a:p>
                      <a:pPr lvl="0" algn="l">
                        <a:buNone/>
                      </a:pPr>
                      <a:r>
                        <a:rPr lang="en-IN" sz="1800" b="0" i="0" u="none" strike="noStrike" noProof="0">
                          <a:effectLst/>
                          <a:latin typeface="Arial"/>
                        </a:rPr>
                        <a:t>p-value &gt; 0.05 time series is not stationary</a:t>
                      </a:r>
                      <a:endParaRPr lang="en-US">
                        <a:latin typeface="Arial"/>
                      </a:endParaRPr>
                    </a:p>
                  </a:txBody>
                  <a:tcPr/>
                </a:tc>
                <a:extLst>
                  <a:ext uri="{0D108BD9-81ED-4DB2-BD59-A6C34878D82A}">
                    <a16:rowId xmlns:a16="http://schemas.microsoft.com/office/drawing/2014/main" val="1174329887"/>
                  </a:ext>
                </a:extLst>
              </a:tr>
            </a:tbl>
          </a:graphicData>
        </a:graphic>
      </p:graphicFrame>
    </p:spTree>
    <p:extLst>
      <p:ext uri="{BB962C8B-B14F-4D97-AF65-F5344CB8AC3E}">
        <p14:creationId xmlns:p14="http://schemas.microsoft.com/office/powerpoint/2010/main" val="3020574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D790F2-CD0E-42F2-B02C-8E4D2170EE50}"/>
              </a:ext>
            </a:extLst>
          </p:cNvPr>
          <p:cNvSpPr>
            <a:spLocks noGrp="1"/>
          </p:cNvSpPr>
          <p:nvPr>
            <p:ph type="ftr" sz="quarter" idx="11"/>
          </p:nvPr>
        </p:nvSpPr>
        <p:spPr/>
        <p:txBody>
          <a:bodyPr/>
          <a:lstStyle/>
          <a:p>
            <a:r>
              <a:rPr lang="en-US" sz="1200">
                <a:latin typeface="Arial"/>
                <a:cs typeface="Arial"/>
              </a:rPr>
              <a:t>Time series analysis - Stock-</a:t>
            </a:r>
            <a:r>
              <a:rPr lang="en-US" sz="1200" err="1">
                <a:latin typeface="Arial"/>
                <a:cs typeface="Arial"/>
              </a:rPr>
              <a:t>ers</a:t>
            </a:r>
            <a:endParaRPr lang="en-US" sz="1200">
              <a:latin typeface="Arial"/>
              <a:cs typeface="Arial"/>
            </a:endParaRPr>
          </a:p>
        </p:txBody>
      </p:sp>
      <p:sp>
        <p:nvSpPr>
          <p:cNvPr id="5" name="Slide Number Placeholder 4">
            <a:extLst>
              <a:ext uri="{FF2B5EF4-FFF2-40B4-BE49-F238E27FC236}">
                <a16:creationId xmlns:a16="http://schemas.microsoft.com/office/drawing/2014/main" id="{C4F77B56-1221-4845-A1DA-E02C5FEB7176}"/>
              </a:ext>
            </a:extLst>
          </p:cNvPr>
          <p:cNvSpPr>
            <a:spLocks noGrp="1"/>
          </p:cNvSpPr>
          <p:nvPr>
            <p:ph type="sldNum" sz="quarter" idx="12"/>
          </p:nvPr>
        </p:nvSpPr>
        <p:spPr/>
        <p:txBody>
          <a:bodyPr/>
          <a:lstStyle/>
          <a:p>
            <a:fld id="{3A98EE3D-8CD1-4C3F-BD1C-C98C9596463C}" type="slidenum">
              <a:rPr lang="en-US" smtClean="0"/>
              <a:t>15</a:t>
            </a:fld>
            <a:endParaRPr lang="en-US"/>
          </a:p>
        </p:txBody>
      </p:sp>
      <p:sp>
        <p:nvSpPr>
          <p:cNvPr id="2" name="Title 1">
            <a:extLst>
              <a:ext uri="{FF2B5EF4-FFF2-40B4-BE49-F238E27FC236}">
                <a16:creationId xmlns:a16="http://schemas.microsoft.com/office/drawing/2014/main" id="{55FC3A6B-D7F0-474E-B4B8-4DA11F084DE4}"/>
              </a:ext>
            </a:extLst>
          </p:cNvPr>
          <p:cNvSpPr>
            <a:spLocks noGrp="1"/>
          </p:cNvSpPr>
          <p:nvPr>
            <p:ph type="title" idx="4294967295"/>
          </p:nvPr>
        </p:nvSpPr>
        <p:spPr>
          <a:xfrm>
            <a:off x="0" y="800100"/>
            <a:ext cx="10058400" cy="974725"/>
          </a:xfrm>
        </p:spPr>
        <p:txBody>
          <a:bodyPr>
            <a:normAutofit/>
          </a:bodyPr>
          <a:lstStyle/>
          <a:p>
            <a:pPr algn="ctr"/>
            <a:r>
              <a:rPr lang="en-US" sz="3700" b="1">
                <a:solidFill>
                  <a:schemeClr val="tx1"/>
                </a:solidFill>
                <a:latin typeface="Arial Black"/>
                <a:cs typeface="Arial"/>
              </a:rPr>
              <a:t>ACF plot</a:t>
            </a:r>
            <a:endParaRPr lang="en-US" b="1">
              <a:solidFill>
                <a:schemeClr val="tx1"/>
              </a:solidFill>
              <a:latin typeface="Arial Black"/>
            </a:endParaRPr>
          </a:p>
        </p:txBody>
      </p:sp>
      <p:sp>
        <p:nvSpPr>
          <p:cNvPr id="3" name="Content Placeholder 2">
            <a:extLst>
              <a:ext uri="{FF2B5EF4-FFF2-40B4-BE49-F238E27FC236}">
                <a16:creationId xmlns:a16="http://schemas.microsoft.com/office/drawing/2014/main" id="{63DE368F-C71E-417A-AA13-8D0490B406BC}"/>
              </a:ext>
            </a:extLst>
          </p:cNvPr>
          <p:cNvSpPr>
            <a:spLocks noGrp="1"/>
          </p:cNvSpPr>
          <p:nvPr>
            <p:ph idx="4294967295"/>
          </p:nvPr>
        </p:nvSpPr>
        <p:spPr>
          <a:xfrm>
            <a:off x="733778" y="1954095"/>
            <a:ext cx="7540625" cy="3760787"/>
          </a:xfrm>
        </p:spPr>
        <p:txBody>
          <a:bodyPr vert="horz" lIns="0" tIns="45720" rIns="0" bIns="45720" rtlCol="0" anchor="t">
            <a:normAutofit/>
          </a:bodyPr>
          <a:lstStyle/>
          <a:p>
            <a:pPr>
              <a:buFont typeface="Arial" panose="020F0502020204030204" pitchFamily="34" charset="0"/>
              <a:buChar char="•"/>
            </a:pPr>
            <a:r>
              <a:rPr lang="en-US">
                <a:latin typeface="Arial"/>
                <a:ea typeface="+mn-lt"/>
                <a:cs typeface="+mn-lt"/>
              </a:rPr>
              <a:t>A plot of the autocorrelation of a time series by lag is called the </a:t>
            </a:r>
            <a:r>
              <a:rPr lang="en-US" err="1">
                <a:latin typeface="Arial"/>
                <a:ea typeface="+mn-lt"/>
                <a:cs typeface="+mn-lt"/>
              </a:rPr>
              <a:t>AutoCorrelation</a:t>
            </a:r>
            <a:r>
              <a:rPr lang="en-US">
                <a:latin typeface="Arial"/>
                <a:ea typeface="+mn-lt"/>
                <a:cs typeface="+mn-lt"/>
              </a:rPr>
              <a:t> Function, or the acronym ACF. It is called a correlogram or an autocorrelation plot.</a:t>
            </a:r>
            <a:endParaRPr lang="en-US"/>
          </a:p>
          <a:p>
            <a:pPr>
              <a:buFont typeface="Arial" panose="020F0502020204030204" pitchFamily="34" charset="0"/>
              <a:buChar char="•"/>
            </a:pPr>
            <a:r>
              <a:rPr lang="en-US">
                <a:latin typeface="Arial"/>
                <a:ea typeface="+mn-lt"/>
                <a:cs typeface="+mn-lt"/>
              </a:rPr>
              <a:t>Because the correlation of the time series observations is calculated with values of the same series at previous times, this is called a serial correlation, or an autocorrelation.</a:t>
            </a:r>
          </a:p>
          <a:p>
            <a:pPr>
              <a:buFont typeface="Arial" panose="020F0502020204030204" pitchFamily="34" charset="0"/>
              <a:buChar char="•"/>
            </a:pPr>
            <a:r>
              <a:rPr lang="en-US">
                <a:latin typeface="Arial"/>
                <a:cs typeface="Arial"/>
              </a:rPr>
              <a:t>It is used to give the order of AR component, p. </a:t>
            </a:r>
          </a:p>
          <a:p>
            <a:pPr>
              <a:buFont typeface="Arial" panose="020F0502020204030204" pitchFamily="34" charset="0"/>
              <a:buChar char="•"/>
            </a:pPr>
            <a:r>
              <a:rPr lang="en-US">
                <a:latin typeface="Arial"/>
                <a:cs typeface="Arial"/>
              </a:rPr>
              <a:t>The order of p for Reliance and Airtel is 0, as shown by ACF plots. </a:t>
            </a:r>
          </a:p>
        </p:txBody>
      </p:sp>
      <p:pic>
        <p:nvPicPr>
          <p:cNvPr id="8" name="Picture 8" descr="Chart, bar chart, histogram&#10;&#10;Description automatically generated">
            <a:extLst>
              <a:ext uri="{FF2B5EF4-FFF2-40B4-BE49-F238E27FC236}">
                <a16:creationId xmlns:a16="http://schemas.microsoft.com/office/drawing/2014/main" id="{15D9C7F3-DECE-4179-9124-225B8894D54A}"/>
              </a:ext>
            </a:extLst>
          </p:cNvPr>
          <p:cNvPicPr>
            <a:picLocks noChangeAspect="1"/>
          </p:cNvPicPr>
          <p:nvPr/>
        </p:nvPicPr>
        <p:blipFill>
          <a:blip r:embed="rId2"/>
          <a:stretch>
            <a:fillRect/>
          </a:stretch>
        </p:blipFill>
        <p:spPr>
          <a:xfrm>
            <a:off x="8670472" y="2065824"/>
            <a:ext cx="3382735" cy="1773851"/>
          </a:xfrm>
          <a:prstGeom prst="rect">
            <a:avLst/>
          </a:prstGeom>
        </p:spPr>
      </p:pic>
      <p:pic>
        <p:nvPicPr>
          <p:cNvPr id="10" name="Picture 10" descr="Chart, bar chart, histogram&#10;&#10;Description automatically generated">
            <a:extLst>
              <a:ext uri="{FF2B5EF4-FFF2-40B4-BE49-F238E27FC236}">
                <a16:creationId xmlns:a16="http://schemas.microsoft.com/office/drawing/2014/main" id="{82D93E8E-78BB-4FCD-8A8F-9D1EF56CEE09}"/>
              </a:ext>
            </a:extLst>
          </p:cNvPr>
          <p:cNvPicPr>
            <a:picLocks noChangeAspect="1"/>
          </p:cNvPicPr>
          <p:nvPr/>
        </p:nvPicPr>
        <p:blipFill>
          <a:blip r:embed="rId3"/>
          <a:stretch>
            <a:fillRect/>
          </a:stretch>
        </p:blipFill>
        <p:spPr>
          <a:xfrm>
            <a:off x="8667608" y="3934354"/>
            <a:ext cx="3331170" cy="1770876"/>
          </a:xfrm>
          <a:prstGeom prst="rect">
            <a:avLst/>
          </a:prstGeom>
        </p:spPr>
      </p:pic>
      <p:sp>
        <p:nvSpPr>
          <p:cNvPr id="12" name="TextBox 11">
            <a:extLst>
              <a:ext uri="{FF2B5EF4-FFF2-40B4-BE49-F238E27FC236}">
                <a16:creationId xmlns:a16="http://schemas.microsoft.com/office/drawing/2014/main" id="{4AC3F687-29F4-4F07-88AD-897EEB898E77}"/>
              </a:ext>
            </a:extLst>
          </p:cNvPr>
          <p:cNvSpPr txBox="1"/>
          <p:nvPr/>
        </p:nvSpPr>
        <p:spPr>
          <a:xfrm>
            <a:off x="9308702" y="415718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Reliance</a:t>
            </a:r>
          </a:p>
        </p:txBody>
      </p:sp>
      <p:sp>
        <p:nvSpPr>
          <p:cNvPr id="16" name="TextBox 15">
            <a:extLst>
              <a:ext uri="{FF2B5EF4-FFF2-40B4-BE49-F238E27FC236}">
                <a16:creationId xmlns:a16="http://schemas.microsoft.com/office/drawing/2014/main" id="{12EB03C4-7F66-42AA-852A-6C9B58BAB303}"/>
              </a:ext>
            </a:extLst>
          </p:cNvPr>
          <p:cNvSpPr txBox="1"/>
          <p:nvPr/>
        </p:nvSpPr>
        <p:spPr>
          <a:xfrm>
            <a:off x="8993035" y="213261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Airtel</a:t>
            </a:r>
          </a:p>
        </p:txBody>
      </p:sp>
    </p:spTree>
    <p:extLst>
      <p:ext uri="{BB962C8B-B14F-4D97-AF65-F5344CB8AC3E}">
        <p14:creationId xmlns:p14="http://schemas.microsoft.com/office/powerpoint/2010/main" val="2532506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2F7BA7E-4252-47AB-9527-A81913313281}"/>
              </a:ext>
            </a:extLst>
          </p:cNvPr>
          <p:cNvSpPr>
            <a:spLocks noGrp="1"/>
          </p:cNvSpPr>
          <p:nvPr>
            <p:ph type="ftr" sz="quarter" idx="11"/>
          </p:nvPr>
        </p:nvSpPr>
        <p:spPr/>
        <p:txBody>
          <a:bodyPr/>
          <a:lstStyle/>
          <a:p>
            <a:r>
              <a:rPr lang="en-US" sz="1200">
                <a:latin typeface="Arial"/>
                <a:cs typeface="Arial"/>
              </a:rPr>
              <a:t>Time series analysis - Stock-</a:t>
            </a:r>
            <a:r>
              <a:rPr lang="en-US" sz="1200" err="1">
                <a:latin typeface="Arial"/>
                <a:cs typeface="Arial"/>
              </a:rPr>
              <a:t>ers</a:t>
            </a:r>
            <a:endParaRPr lang="en-US" sz="1200">
              <a:latin typeface="Arial"/>
              <a:cs typeface="Arial"/>
            </a:endParaRPr>
          </a:p>
        </p:txBody>
      </p:sp>
      <p:sp>
        <p:nvSpPr>
          <p:cNvPr id="5" name="Slide Number Placeholder 4">
            <a:extLst>
              <a:ext uri="{FF2B5EF4-FFF2-40B4-BE49-F238E27FC236}">
                <a16:creationId xmlns:a16="http://schemas.microsoft.com/office/drawing/2014/main" id="{CC4C638D-8A58-4CD6-9496-36D32AFDBC3A}"/>
              </a:ext>
            </a:extLst>
          </p:cNvPr>
          <p:cNvSpPr>
            <a:spLocks noGrp="1"/>
          </p:cNvSpPr>
          <p:nvPr>
            <p:ph type="sldNum" sz="quarter" idx="12"/>
          </p:nvPr>
        </p:nvSpPr>
        <p:spPr/>
        <p:txBody>
          <a:bodyPr/>
          <a:lstStyle/>
          <a:p>
            <a:fld id="{3A98EE3D-8CD1-4C3F-BD1C-C98C9596463C}" type="slidenum">
              <a:rPr lang="en-US" smtClean="0"/>
              <a:t>16</a:t>
            </a:fld>
            <a:endParaRPr lang="en-US"/>
          </a:p>
        </p:txBody>
      </p:sp>
      <p:sp>
        <p:nvSpPr>
          <p:cNvPr id="2" name="Title 1">
            <a:extLst>
              <a:ext uri="{FF2B5EF4-FFF2-40B4-BE49-F238E27FC236}">
                <a16:creationId xmlns:a16="http://schemas.microsoft.com/office/drawing/2014/main" id="{62483AAA-C493-480D-BCFB-7C19E343332C}"/>
              </a:ext>
            </a:extLst>
          </p:cNvPr>
          <p:cNvSpPr>
            <a:spLocks noGrp="1"/>
          </p:cNvSpPr>
          <p:nvPr>
            <p:ph type="title" idx="4294967295"/>
          </p:nvPr>
        </p:nvSpPr>
        <p:spPr>
          <a:xfrm>
            <a:off x="1324563" y="764529"/>
            <a:ext cx="10058400" cy="947737"/>
          </a:xfrm>
        </p:spPr>
        <p:txBody>
          <a:bodyPr>
            <a:normAutofit/>
          </a:bodyPr>
          <a:lstStyle/>
          <a:p>
            <a:pPr algn="ctr"/>
            <a:r>
              <a:rPr lang="en-US" sz="3700" b="1">
                <a:solidFill>
                  <a:schemeClr val="tx1"/>
                </a:solidFill>
                <a:latin typeface="Arial Black"/>
                <a:cs typeface="Arial"/>
              </a:rPr>
              <a:t>PACF plot</a:t>
            </a:r>
            <a:endParaRPr lang="en-US">
              <a:solidFill>
                <a:schemeClr val="tx1"/>
              </a:solidFill>
              <a:latin typeface="Arial Black"/>
            </a:endParaRPr>
          </a:p>
        </p:txBody>
      </p:sp>
      <p:sp>
        <p:nvSpPr>
          <p:cNvPr id="3" name="Content Placeholder 2">
            <a:extLst>
              <a:ext uri="{FF2B5EF4-FFF2-40B4-BE49-F238E27FC236}">
                <a16:creationId xmlns:a16="http://schemas.microsoft.com/office/drawing/2014/main" id="{455BE906-9F9F-40AC-9064-10F675A77A0A}"/>
              </a:ext>
            </a:extLst>
          </p:cNvPr>
          <p:cNvSpPr>
            <a:spLocks noGrp="1"/>
          </p:cNvSpPr>
          <p:nvPr>
            <p:ph idx="4294967295"/>
          </p:nvPr>
        </p:nvSpPr>
        <p:spPr>
          <a:xfrm>
            <a:off x="997185" y="2071864"/>
            <a:ext cx="6697663" cy="3760788"/>
          </a:xfrm>
        </p:spPr>
        <p:txBody>
          <a:bodyPr vert="horz" lIns="0" tIns="45720" rIns="0" bIns="45720" rtlCol="0" anchor="t">
            <a:normAutofit/>
          </a:bodyPr>
          <a:lstStyle/>
          <a:p>
            <a:pPr>
              <a:buFont typeface="Arial" panose="020F0502020204030204" pitchFamily="34" charset="0"/>
              <a:buChar char="•"/>
            </a:pPr>
            <a:r>
              <a:rPr lang="en-US">
                <a:latin typeface="Arial"/>
                <a:ea typeface="+mn-lt"/>
                <a:cs typeface="+mn-lt"/>
              </a:rPr>
              <a:t>A partial autocorrelation used for relationship between an observation in a time series with observations at prior time steps with the relationships of intervening observations removed.</a:t>
            </a:r>
            <a:endParaRPr lang="en-US"/>
          </a:p>
          <a:p>
            <a:pPr>
              <a:buFont typeface="Arial" panose="020F0502020204030204" pitchFamily="34" charset="0"/>
              <a:buChar char="•"/>
            </a:pPr>
            <a:r>
              <a:rPr lang="en-US">
                <a:latin typeface="Arial"/>
                <a:cs typeface="Arial"/>
              </a:rPr>
              <a:t>It is used to give the order of MA component, q. </a:t>
            </a:r>
          </a:p>
          <a:p>
            <a:pPr>
              <a:buFont typeface="Arial" panose="020F0502020204030204" pitchFamily="34" charset="0"/>
              <a:buChar char="•"/>
            </a:pPr>
            <a:r>
              <a:rPr lang="en-US">
                <a:latin typeface="Arial"/>
                <a:cs typeface="Arial"/>
              </a:rPr>
              <a:t>The order of q for Reliance and Airtel is 1, as shown by PACF plots. </a:t>
            </a:r>
          </a:p>
        </p:txBody>
      </p:sp>
      <p:pic>
        <p:nvPicPr>
          <p:cNvPr id="7" name="Picture 7" descr="Graphical user interface, application, table, Excel&#10;&#10;Description automatically generated">
            <a:extLst>
              <a:ext uri="{FF2B5EF4-FFF2-40B4-BE49-F238E27FC236}">
                <a16:creationId xmlns:a16="http://schemas.microsoft.com/office/drawing/2014/main" id="{38AB1048-6F25-4318-A640-53F9F70F463C}"/>
              </a:ext>
            </a:extLst>
          </p:cNvPr>
          <p:cNvPicPr>
            <a:picLocks noChangeAspect="1"/>
          </p:cNvPicPr>
          <p:nvPr/>
        </p:nvPicPr>
        <p:blipFill>
          <a:blip r:embed="rId2"/>
          <a:stretch>
            <a:fillRect/>
          </a:stretch>
        </p:blipFill>
        <p:spPr>
          <a:xfrm>
            <a:off x="8207829" y="2073426"/>
            <a:ext cx="3341913" cy="1785861"/>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45C6F8F3-9A53-412B-B45D-DC518E08888F}"/>
              </a:ext>
            </a:extLst>
          </p:cNvPr>
          <p:cNvPicPr>
            <a:picLocks noChangeAspect="1"/>
          </p:cNvPicPr>
          <p:nvPr/>
        </p:nvPicPr>
        <p:blipFill>
          <a:blip r:embed="rId3"/>
          <a:stretch>
            <a:fillRect/>
          </a:stretch>
        </p:blipFill>
        <p:spPr>
          <a:xfrm>
            <a:off x="8207829" y="4026423"/>
            <a:ext cx="3273878" cy="1689867"/>
          </a:xfrm>
          <a:prstGeom prst="rect">
            <a:avLst/>
          </a:prstGeom>
        </p:spPr>
      </p:pic>
      <p:sp>
        <p:nvSpPr>
          <p:cNvPr id="11" name="TextBox 10">
            <a:extLst>
              <a:ext uri="{FF2B5EF4-FFF2-40B4-BE49-F238E27FC236}">
                <a16:creationId xmlns:a16="http://schemas.microsoft.com/office/drawing/2014/main" id="{683B9C9A-3A66-404F-ACE7-409A5099395E}"/>
              </a:ext>
            </a:extLst>
          </p:cNvPr>
          <p:cNvSpPr txBox="1"/>
          <p:nvPr/>
        </p:nvSpPr>
        <p:spPr>
          <a:xfrm>
            <a:off x="8505881" y="410275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Reliance</a:t>
            </a:r>
          </a:p>
        </p:txBody>
      </p:sp>
      <p:sp>
        <p:nvSpPr>
          <p:cNvPr id="13" name="TextBox 12">
            <a:extLst>
              <a:ext uri="{FF2B5EF4-FFF2-40B4-BE49-F238E27FC236}">
                <a16:creationId xmlns:a16="http://schemas.microsoft.com/office/drawing/2014/main" id="{E860E005-C9D2-4FA0-94B0-360F781BCEDC}"/>
              </a:ext>
            </a:extLst>
          </p:cNvPr>
          <p:cNvSpPr txBox="1"/>
          <p:nvPr/>
        </p:nvSpPr>
        <p:spPr>
          <a:xfrm>
            <a:off x="8503178" y="215982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Airtel</a:t>
            </a:r>
          </a:p>
        </p:txBody>
      </p:sp>
    </p:spTree>
    <p:extLst>
      <p:ext uri="{BB962C8B-B14F-4D97-AF65-F5344CB8AC3E}">
        <p14:creationId xmlns:p14="http://schemas.microsoft.com/office/powerpoint/2010/main" val="699770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CA7463-DED8-4A00-9E71-FB54C0677DCB}"/>
              </a:ext>
            </a:extLst>
          </p:cNvPr>
          <p:cNvSpPr>
            <a:spLocks noGrp="1"/>
          </p:cNvSpPr>
          <p:nvPr>
            <p:ph type="ftr" sz="quarter" idx="11"/>
          </p:nvPr>
        </p:nvSpPr>
        <p:spPr/>
        <p:txBody>
          <a:bodyPr/>
          <a:lstStyle/>
          <a:p>
            <a:r>
              <a:rPr lang="en-US" sz="1200">
                <a:latin typeface="Arial"/>
                <a:cs typeface="Arial"/>
              </a:rPr>
              <a:t>Time series analysis - Stock-</a:t>
            </a:r>
            <a:r>
              <a:rPr lang="en-US" sz="1200" err="1">
                <a:latin typeface="Arial"/>
                <a:cs typeface="Arial"/>
              </a:rPr>
              <a:t>ers</a:t>
            </a:r>
            <a:endParaRPr lang="en-US" sz="1200">
              <a:latin typeface="Arial"/>
              <a:cs typeface="Arial"/>
            </a:endParaRPr>
          </a:p>
        </p:txBody>
      </p:sp>
      <p:sp>
        <p:nvSpPr>
          <p:cNvPr id="5" name="Slide Number Placeholder 4">
            <a:extLst>
              <a:ext uri="{FF2B5EF4-FFF2-40B4-BE49-F238E27FC236}">
                <a16:creationId xmlns:a16="http://schemas.microsoft.com/office/drawing/2014/main" id="{5CDD8822-1C1A-4FDE-9B39-D68804590055}"/>
              </a:ext>
            </a:extLst>
          </p:cNvPr>
          <p:cNvSpPr>
            <a:spLocks noGrp="1"/>
          </p:cNvSpPr>
          <p:nvPr>
            <p:ph type="sldNum" sz="quarter" idx="12"/>
          </p:nvPr>
        </p:nvSpPr>
        <p:spPr/>
        <p:txBody>
          <a:bodyPr/>
          <a:lstStyle/>
          <a:p>
            <a:fld id="{3A98EE3D-8CD1-4C3F-BD1C-C98C9596463C}" type="slidenum">
              <a:rPr lang="en-US" smtClean="0"/>
              <a:t>17</a:t>
            </a:fld>
            <a:endParaRPr lang="en-US"/>
          </a:p>
        </p:txBody>
      </p:sp>
      <p:sp>
        <p:nvSpPr>
          <p:cNvPr id="2" name="Title 1">
            <a:extLst>
              <a:ext uri="{FF2B5EF4-FFF2-40B4-BE49-F238E27FC236}">
                <a16:creationId xmlns:a16="http://schemas.microsoft.com/office/drawing/2014/main" id="{BED90B6E-2574-4A9C-95FA-EFC1C2A778FA}"/>
              </a:ext>
            </a:extLst>
          </p:cNvPr>
          <p:cNvSpPr>
            <a:spLocks noGrp="1"/>
          </p:cNvSpPr>
          <p:nvPr>
            <p:ph type="title" idx="4294967295"/>
          </p:nvPr>
        </p:nvSpPr>
        <p:spPr>
          <a:xfrm>
            <a:off x="1324563" y="295923"/>
            <a:ext cx="10058400" cy="1069975"/>
          </a:xfrm>
        </p:spPr>
        <p:txBody>
          <a:bodyPr>
            <a:normAutofit/>
          </a:bodyPr>
          <a:lstStyle/>
          <a:p>
            <a:pPr algn="ctr"/>
            <a:r>
              <a:rPr lang="en-GB" sz="3200" b="1">
                <a:solidFill>
                  <a:schemeClr val="tx1"/>
                </a:solidFill>
                <a:latin typeface="Arial Black"/>
                <a:ea typeface="+mj-lt"/>
                <a:cs typeface="+mj-lt"/>
              </a:rPr>
              <a:t>What is Stationarity in Time Series?</a:t>
            </a:r>
            <a:endParaRPr lang="en-US" sz="3200">
              <a:solidFill>
                <a:schemeClr val="tx1"/>
              </a:solidFill>
              <a:latin typeface="Arial Black"/>
              <a:cs typeface="Arial"/>
            </a:endParaRPr>
          </a:p>
        </p:txBody>
      </p:sp>
      <p:sp>
        <p:nvSpPr>
          <p:cNvPr id="3" name="Content Placeholder 2">
            <a:extLst>
              <a:ext uri="{FF2B5EF4-FFF2-40B4-BE49-F238E27FC236}">
                <a16:creationId xmlns:a16="http://schemas.microsoft.com/office/drawing/2014/main" id="{46D8E608-8367-4CF8-8B85-E6C250370033}"/>
              </a:ext>
            </a:extLst>
          </p:cNvPr>
          <p:cNvSpPr>
            <a:spLocks noGrp="1"/>
          </p:cNvSpPr>
          <p:nvPr>
            <p:ph idx="4294967295"/>
          </p:nvPr>
        </p:nvSpPr>
        <p:spPr>
          <a:xfrm>
            <a:off x="818444" y="1932987"/>
            <a:ext cx="6873875" cy="4331111"/>
          </a:xfrm>
        </p:spPr>
        <p:txBody>
          <a:bodyPr vert="horz" lIns="0" tIns="45720" rIns="0" bIns="45720" rtlCol="0" anchor="t">
            <a:normAutofit/>
          </a:bodyPr>
          <a:lstStyle/>
          <a:p>
            <a:pPr>
              <a:buFont typeface="Arial" panose="020F0502020204030204" pitchFamily="34" charset="0"/>
              <a:buChar char="•"/>
            </a:pPr>
            <a:r>
              <a:rPr lang="en-GB">
                <a:latin typeface="Arial"/>
                <a:ea typeface="+mn-lt"/>
                <a:cs typeface="+mn-lt"/>
              </a:rPr>
              <a:t>One of the common assumptions in many time series forecasting techniques is that the time series being used is stationary.</a:t>
            </a:r>
            <a:endParaRPr lang="en-GB">
              <a:latin typeface="Arial"/>
              <a:cs typeface="Arial"/>
            </a:endParaRPr>
          </a:p>
          <a:p>
            <a:pPr>
              <a:buFont typeface="Arial" panose="020F0502020204030204" pitchFamily="34" charset="0"/>
              <a:buChar char="•"/>
            </a:pPr>
            <a:r>
              <a:rPr lang="en-GB">
                <a:latin typeface="Arial"/>
                <a:ea typeface="+mn-lt"/>
                <a:cs typeface="+mn-lt"/>
              </a:rPr>
              <a:t>In a stationary time series the mean, variance and autocorrelation structure is a constant and does not change over time.</a:t>
            </a:r>
            <a:endParaRPr lang="en-GB">
              <a:latin typeface="Arial"/>
              <a:cs typeface="Arial"/>
            </a:endParaRPr>
          </a:p>
          <a:p>
            <a:pPr>
              <a:buFont typeface="Arial" panose="020F0502020204030204" pitchFamily="34" charset="0"/>
              <a:buChar char="•"/>
            </a:pPr>
            <a:r>
              <a:rPr lang="en-GB">
                <a:latin typeface="Arial"/>
                <a:ea typeface="+mn-lt"/>
                <a:cs typeface="+mn-lt"/>
              </a:rPr>
              <a:t>A stationary time series looks flat without any trend component.</a:t>
            </a:r>
            <a:endParaRPr lang="en-GB">
              <a:latin typeface="Arial"/>
              <a:cs typeface="Arial"/>
            </a:endParaRPr>
          </a:p>
          <a:p>
            <a:pPr>
              <a:buFont typeface="Arial" panose="020F0502020204030204" pitchFamily="34" charset="0"/>
              <a:buChar char="•"/>
            </a:pPr>
            <a:r>
              <a:rPr lang="en-GB">
                <a:latin typeface="Arial"/>
                <a:ea typeface="+mn-lt"/>
                <a:cs typeface="+mn-lt"/>
              </a:rPr>
              <a:t>A stationary time series also does not exhibit any periodic or seasonal fluctuations.</a:t>
            </a:r>
            <a:endParaRPr lang="en-GB">
              <a:latin typeface="Arial"/>
              <a:cs typeface="Arial"/>
            </a:endParaRPr>
          </a:p>
          <a:p>
            <a:endParaRPr lang="en-GB"/>
          </a:p>
        </p:txBody>
      </p:sp>
      <p:pic>
        <p:nvPicPr>
          <p:cNvPr id="8" name="Picture 8" descr="Chart&#10;&#10;Description automatically generated">
            <a:extLst>
              <a:ext uri="{FF2B5EF4-FFF2-40B4-BE49-F238E27FC236}">
                <a16:creationId xmlns:a16="http://schemas.microsoft.com/office/drawing/2014/main" id="{5E18ACA6-1638-4FBD-B147-31CCC2D04389}"/>
              </a:ext>
            </a:extLst>
          </p:cNvPr>
          <p:cNvPicPr>
            <a:picLocks noChangeAspect="1"/>
          </p:cNvPicPr>
          <p:nvPr/>
        </p:nvPicPr>
        <p:blipFill>
          <a:blip r:embed="rId2"/>
          <a:stretch>
            <a:fillRect/>
          </a:stretch>
        </p:blipFill>
        <p:spPr>
          <a:xfrm>
            <a:off x="8191765" y="1936311"/>
            <a:ext cx="3462278" cy="2069923"/>
          </a:xfrm>
          <a:prstGeom prst="rect">
            <a:avLst/>
          </a:prstGeom>
        </p:spPr>
      </p:pic>
      <p:sp>
        <p:nvSpPr>
          <p:cNvPr id="11" name="TextBox 10">
            <a:extLst>
              <a:ext uri="{FF2B5EF4-FFF2-40B4-BE49-F238E27FC236}">
                <a16:creationId xmlns:a16="http://schemas.microsoft.com/office/drawing/2014/main" id="{622FFFD7-A349-463E-95F1-0B509C9DBA0D}"/>
              </a:ext>
            </a:extLst>
          </p:cNvPr>
          <p:cNvSpPr txBox="1"/>
          <p:nvPr/>
        </p:nvSpPr>
        <p:spPr>
          <a:xfrm>
            <a:off x="10113668" y="358728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Arial"/>
                <a:cs typeface="Arial"/>
              </a:rPr>
              <a:t>Bharati Airtel</a:t>
            </a:r>
          </a:p>
        </p:txBody>
      </p:sp>
      <p:pic>
        <p:nvPicPr>
          <p:cNvPr id="12" name="Picture 12" descr="Chart&#10;&#10;Description automatically generated">
            <a:extLst>
              <a:ext uri="{FF2B5EF4-FFF2-40B4-BE49-F238E27FC236}">
                <a16:creationId xmlns:a16="http://schemas.microsoft.com/office/drawing/2014/main" id="{1DC926C0-F6EB-4D06-8B38-E9DFB0B69818}"/>
              </a:ext>
            </a:extLst>
          </p:cNvPr>
          <p:cNvPicPr>
            <a:picLocks noChangeAspect="1"/>
          </p:cNvPicPr>
          <p:nvPr/>
        </p:nvPicPr>
        <p:blipFill>
          <a:blip r:embed="rId3"/>
          <a:stretch>
            <a:fillRect/>
          </a:stretch>
        </p:blipFill>
        <p:spPr>
          <a:xfrm>
            <a:off x="8195734" y="4210721"/>
            <a:ext cx="3459338" cy="2119558"/>
          </a:xfrm>
          <a:prstGeom prst="rect">
            <a:avLst/>
          </a:prstGeom>
        </p:spPr>
      </p:pic>
      <p:sp>
        <p:nvSpPr>
          <p:cNvPr id="13" name="TextBox 12">
            <a:extLst>
              <a:ext uri="{FF2B5EF4-FFF2-40B4-BE49-F238E27FC236}">
                <a16:creationId xmlns:a16="http://schemas.microsoft.com/office/drawing/2014/main" id="{A93239A7-7FBB-4DE4-9CC7-B9079642B105}"/>
              </a:ext>
            </a:extLst>
          </p:cNvPr>
          <p:cNvSpPr txBox="1"/>
          <p:nvPr/>
        </p:nvSpPr>
        <p:spPr>
          <a:xfrm>
            <a:off x="10454099" y="58691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latin typeface="Arial"/>
                <a:cs typeface="Arial"/>
              </a:rPr>
              <a:t>Reliance</a:t>
            </a:r>
          </a:p>
        </p:txBody>
      </p:sp>
    </p:spTree>
    <p:extLst>
      <p:ext uri="{BB962C8B-B14F-4D97-AF65-F5344CB8AC3E}">
        <p14:creationId xmlns:p14="http://schemas.microsoft.com/office/powerpoint/2010/main" val="3356233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258AF84-B317-4E5D-AB85-FD3E5AD01259}"/>
              </a:ext>
            </a:extLst>
          </p:cNvPr>
          <p:cNvSpPr>
            <a:spLocks noGrp="1"/>
          </p:cNvSpPr>
          <p:nvPr>
            <p:ph type="ftr" sz="quarter" idx="11"/>
          </p:nvPr>
        </p:nvSpPr>
        <p:spPr/>
        <p:txBody>
          <a:bodyPr/>
          <a:lstStyle/>
          <a:p>
            <a:r>
              <a:rPr lang="en-US" sz="1200">
                <a:latin typeface="Arial"/>
                <a:cs typeface="Arial"/>
              </a:rPr>
              <a:t>Time series analysis - Stock-</a:t>
            </a:r>
            <a:r>
              <a:rPr lang="en-US" sz="1200" err="1">
                <a:latin typeface="Arial"/>
                <a:cs typeface="Arial"/>
              </a:rPr>
              <a:t>ers</a:t>
            </a:r>
            <a:endParaRPr lang="en-US" sz="1200">
              <a:latin typeface="Arial"/>
              <a:cs typeface="Arial"/>
            </a:endParaRPr>
          </a:p>
        </p:txBody>
      </p:sp>
      <p:sp>
        <p:nvSpPr>
          <p:cNvPr id="5" name="Slide Number Placeholder 4">
            <a:extLst>
              <a:ext uri="{FF2B5EF4-FFF2-40B4-BE49-F238E27FC236}">
                <a16:creationId xmlns:a16="http://schemas.microsoft.com/office/drawing/2014/main" id="{F80C3C43-7D66-4F51-A91B-EE432B50C615}"/>
              </a:ext>
            </a:extLst>
          </p:cNvPr>
          <p:cNvSpPr>
            <a:spLocks noGrp="1"/>
          </p:cNvSpPr>
          <p:nvPr>
            <p:ph type="sldNum" sz="quarter" idx="12"/>
          </p:nvPr>
        </p:nvSpPr>
        <p:spPr/>
        <p:txBody>
          <a:bodyPr/>
          <a:lstStyle/>
          <a:p>
            <a:fld id="{3A98EE3D-8CD1-4C3F-BD1C-C98C9596463C}" type="slidenum">
              <a:rPr lang="en-US" smtClean="0"/>
              <a:t>18</a:t>
            </a:fld>
            <a:endParaRPr lang="en-US"/>
          </a:p>
        </p:txBody>
      </p:sp>
      <p:sp>
        <p:nvSpPr>
          <p:cNvPr id="2" name="Title 1">
            <a:extLst>
              <a:ext uri="{FF2B5EF4-FFF2-40B4-BE49-F238E27FC236}">
                <a16:creationId xmlns:a16="http://schemas.microsoft.com/office/drawing/2014/main" id="{B8DF9265-4EC9-4471-969B-ECF61BA3956D}"/>
              </a:ext>
            </a:extLst>
          </p:cNvPr>
          <p:cNvSpPr>
            <a:spLocks noGrp="1"/>
          </p:cNvSpPr>
          <p:nvPr>
            <p:ph type="title" idx="4294967295"/>
          </p:nvPr>
        </p:nvSpPr>
        <p:spPr>
          <a:xfrm>
            <a:off x="1098785" y="446146"/>
            <a:ext cx="10058400" cy="1450975"/>
          </a:xfrm>
        </p:spPr>
        <p:txBody>
          <a:bodyPr>
            <a:normAutofit/>
          </a:bodyPr>
          <a:lstStyle/>
          <a:p>
            <a:pPr algn="ctr"/>
            <a:r>
              <a:rPr lang="en-GB" sz="3200" b="1">
                <a:solidFill>
                  <a:schemeClr val="tx1"/>
                </a:solidFill>
                <a:latin typeface="Arial Black"/>
                <a:ea typeface="+mj-lt"/>
                <a:cs typeface="+mj-lt"/>
              </a:rPr>
              <a:t>How to convert a Non-Stationary Time Series into a Stationary Time Series?</a:t>
            </a:r>
            <a:r>
              <a:rPr lang="en-GB" b="1">
                <a:solidFill>
                  <a:schemeClr val="tx1"/>
                </a:solidFill>
                <a:ea typeface="+mj-lt"/>
                <a:cs typeface="+mj-lt"/>
              </a:rPr>
              <a:t> </a:t>
            </a:r>
            <a:endParaRPr lang="en-US" b="1">
              <a:solidFill>
                <a:schemeClr val="tx1"/>
              </a:solidFill>
            </a:endParaRPr>
          </a:p>
        </p:txBody>
      </p:sp>
      <p:sp>
        <p:nvSpPr>
          <p:cNvPr id="3" name="Content Placeholder 2">
            <a:extLst>
              <a:ext uri="{FF2B5EF4-FFF2-40B4-BE49-F238E27FC236}">
                <a16:creationId xmlns:a16="http://schemas.microsoft.com/office/drawing/2014/main" id="{B3C61959-7F92-4E94-8FE0-EB60C9A703A5}"/>
              </a:ext>
            </a:extLst>
          </p:cNvPr>
          <p:cNvSpPr>
            <a:spLocks noGrp="1"/>
          </p:cNvSpPr>
          <p:nvPr>
            <p:ph idx="4294967295"/>
          </p:nvPr>
        </p:nvSpPr>
        <p:spPr>
          <a:xfrm>
            <a:off x="1068888" y="2323411"/>
            <a:ext cx="10058400" cy="3760788"/>
          </a:xfrm>
        </p:spPr>
        <p:txBody>
          <a:bodyPr vert="horz" lIns="0" tIns="45720" rIns="0" bIns="45720" rtlCol="0" anchor="t">
            <a:normAutofit/>
          </a:bodyPr>
          <a:lstStyle/>
          <a:p>
            <a:pPr>
              <a:buFont typeface="Arial" panose="020F0502020204030204" pitchFamily="34" charset="0"/>
              <a:buChar char="•"/>
            </a:pPr>
            <a:r>
              <a:rPr lang="en-GB">
                <a:latin typeface="Arial"/>
                <a:ea typeface="+mn-lt"/>
                <a:cs typeface="+mn-lt"/>
              </a:rPr>
              <a:t>We can difference the data. Given a time series </a:t>
            </a:r>
            <a:r>
              <a:rPr lang="en-GB" err="1">
                <a:latin typeface="Arial"/>
                <a:ea typeface="+mn-lt"/>
                <a:cs typeface="+mn-lt"/>
              </a:rPr>
              <a:t>Zt</a:t>
            </a:r>
            <a:r>
              <a:rPr lang="en-GB">
                <a:latin typeface="Arial"/>
                <a:ea typeface="+mn-lt"/>
                <a:cs typeface="+mn-lt"/>
              </a:rPr>
              <a:t> we can create a new time series </a:t>
            </a:r>
            <a:r>
              <a:rPr lang="en-GB" err="1">
                <a:latin typeface="Arial"/>
                <a:ea typeface="+mn-lt"/>
                <a:cs typeface="+mn-lt"/>
              </a:rPr>
              <a:t>Yt</a:t>
            </a:r>
            <a:r>
              <a:rPr lang="en-GB">
                <a:latin typeface="Arial"/>
                <a:ea typeface="+mn-lt"/>
                <a:cs typeface="+mn-lt"/>
              </a:rPr>
              <a:t>=</a:t>
            </a:r>
            <a:r>
              <a:rPr lang="en-GB" err="1">
                <a:latin typeface="Arial"/>
                <a:ea typeface="+mn-lt"/>
                <a:cs typeface="+mn-lt"/>
              </a:rPr>
              <a:t>Zt</a:t>
            </a:r>
            <a:r>
              <a:rPr lang="en-GB">
                <a:latin typeface="Arial"/>
                <a:ea typeface="+mn-lt"/>
                <a:cs typeface="+mn-lt"/>
              </a:rPr>
              <a:t> - Z(t-1). Although we can difference the data more than once, one difference is usually sufficient.</a:t>
            </a:r>
            <a:endParaRPr lang="en-GB">
              <a:latin typeface="Arial"/>
              <a:cs typeface="Arial"/>
            </a:endParaRPr>
          </a:p>
          <a:p>
            <a:pPr>
              <a:buFont typeface="Arial" panose="020F0502020204030204" pitchFamily="34" charset="0"/>
              <a:buChar char="•"/>
            </a:pPr>
            <a:r>
              <a:rPr lang="en-GB">
                <a:latin typeface="Arial"/>
                <a:ea typeface="+mn-lt"/>
                <a:cs typeface="+mn-lt"/>
              </a:rPr>
              <a:t>If the data contains  a trend we can fit some type of curve to the data and then model the residuals from that fit. Since the purpose of the fit is simply to remove long term trend, a simple fit like a straight line can be used.</a:t>
            </a:r>
            <a:endParaRPr lang="en-GB">
              <a:latin typeface="Arial"/>
              <a:cs typeface="Arial"/>
            </a:endParaRPr>
          </a:p>
          <a:p>
            <a:pPr>
              <a:buFont typeface="Arial" panose="020F0502020204030204" pitchFamily="34" charset="0"/>
              <a:buChar char="•"/>
            </a:pPr>
            <a:r>
              <a:rPr lang="en-GB">
                <a:latin typeface="Arial"/>
                <a:ea typeface="+mn-lt"/>
                <a:cs typeface="+mn-lt"/>
              </a:rPr>
              <a:t>For non-constant variance in a time series, taking the logarithm or square root of the series many stabilize the variance. </a:t>
            </a:r>
            <a:endParaRPr lang="en-GB">
              <a:latin typeface="Arial"/>
              <a:cs typeface="Arial"/>
            </a:endParaRPr>
          </a:p>
          <a:p>
            <a:pPr>
              <a:buFont typeface="Arial" panose="020F0502020204030204" pitchFamily="34" charset="0"/>
              <a:buChar char="•"/>
            </a:pPr>
            <a:r>
              <a:rPr lang="en-GB">
                <a:latin typeface="Arial"/>
                <a:ea typeface="+mn-lt"/>
                <a:cs typeface="+mn-lt"/>
              </a:rPr>
              <a:t>Sometimes logarithmic differencing also satisfies the purpose.</a:t>
            </a:r>
            <a:endParaRPr lang="en-GB">
              <a:latin typeface="Arial"/>
            </a:endParaRPr>
          </a:p>
          <a:p>
            <a:pPr>
              <a:buFont typeface="Arial" panose="020F0502020204030204" pitchFamily="34" charset="0"/>
              <a:buChar char="•"/>
            </a:pPr>
            <a:endParaRPr lang="en-GB"/>
          </a:p>
          <a:p>
            <a:pPr>
              <a:buFont typeface="Arial" panose="020F0502020204030204" pitchFamily="34" charset="0"/>
              <a:buChar char="•"/>
            </a:pPr>
            <a:endParaRPr lang="en-GB"/>
          </a:p>
        </p:txBody>
      </p:sp>
    </p:spTree>
    <p:extLst>
      <p:ext uri="{BB962C8B-B14F-4D97-AF65-F5344CB8AC3E}">
        <p14:creationId xmlns:p14="http://schemas.microsoft.com/office/powerpoint/2010/main" val="1527448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8F55378-71F7-49E0-872B-73E93D8BCEBC}"/>
              </a:ext>
            </a:extLst>
          </p:cNvPr>
          <p:cNvSpPr>
            <a:spLocks noGrp="1"/>
          </p:cNvSpPr>
          <p:nvPr>
            <p:ph type="ftr" sz="quarter" idx="11"/>
          </p:nvPr>
        </p:nvSpPr>
        <p:spPr/>
        <p:txBody>
          <a:bodyPr/>
          <a:lstStyle/>
          <a:p>
            <a:r>
              <a:rPr lang="en-US" sz="1200">
                <a:latin typeface="Arial"/>
                <a:cs typeface="Arial"/>
              </a:rPr>
              <a:t>Time series analysis - Stock-ers</a:t>
            </a:r>
          </a:p>
        </p:txBody>
      </p:sp>
      <p:sp>
        <p:nvSpPr>
          <p:cNvPr id="5" name="Slide Number Placeholder 4">
            <a:extLst>
              <a:ext uri="{FF2B5EF4-FFF2-40B4-BE49-F238E27FC236}">
                <a16:creationId xmlns:a16="http://schemas.microsoft.com/office/drawing/2014/main" id="{DE24CB3E-D0F8-4737-85AA-9BBDE9B7F50E}"/>
              </a:ext>
            </a:extLst>
          </p:cNvPr>
          <p:cNvSpPr>
            <a:spLocks noGrp="1"/>
          </p:cNvSpPr>
          <p:nvPr>
            <p:ph type="sldNum" sz="quarter" idx="12"/>
          </p:nvPr>
        </p:nvSpPr>
        <p:spPr/>
        <p:txBody>
          <a:bodyPr/>
          <a:lstStyle/>
          <a:p>
            <a:fld id="{3A98EE3D-8CD1-4C3F-BD1C-C98C9596463C}" type="slidenum">
              <a:rPr lang="en-US" smtClean="0"/>
              <a:t>19</a:t>
            </a:fld>
            <a:endParaRPr lang="en-US"/>
          </a:p>
        </p:txBody>
      </p:sp>
      <p:sp>
        <p:nvSpPr>
          <p:cNvPr id="2" name="Title 1">
            <a:extLst>
              <a:ext uri="{FF2B5EF4-FFF2-40B4-BE49-F238E27FC236}">
                <a16:creationId xmlns:a16="http://schemas.microsoft.com/office/drawing/2014/main" id="{CE08E8A9-20EF-4BAF-AF10-A399287D4ECB}"/>
              </a:ext>
            </a:extLst>
          </p:cNvPr>
          <p:cNvSpPr>
            <a:spLocks noGrp="1"/>
          </p:cNvSpPr>
          <p:nvPr>
            <p:ph type="title" idx="4294967295"/>
          </p:nvPr>
        </p:nvSpPr>
        <p:spPr>
          <a:xfrm>
            <a:off x="1025407" y="193087"/>
            <a:ext cx="9350375" cy="1527175"/>
          </a:xfrm>
        </p:spPr>
        <p:txBody>
          <a:bodyPr>
            <a:normAutofit/>
          </a:bodyPr>
          <a:lstStyle/>
          <a:p>
            <a:pPr algn="ctr"/>
            <a:br>
              <a:rPr lang="en-US" b="1">
                <a:latin typeface="Arial"/>
                <a:cs typeface="Arial"/>
              </a:rPr>
            </a:br>
            <a:r>
              <a:rPr lang="en-US" sz="3200" b="1">
                <a:solidFill>
                  <a:schemeClr val="tx1"/>
                </a:solidFill>
                <a:latin typeface="Arial Black"/>
                <a:cs typeface="Arial"/>
              </a:rPr>
              <a:t>Box Ljung Test</a:t>
            </a:r>
          </a:p>
          <a:p>
            <a:endParaRPr lang="en-US" sz="3600"/>
          </a:p>
        </p:txBody>
      </p:sp>
      <p:sp>
        <p:nvSpPr>
          <p:cNvPr id="3" name="Content Placeholder 2">
            <a:extLst>
              <a:ext uri="{FF2B5EF4-FFF2-40B4-BE49-F238E27FC236}">
                <a16:creationId xmlns:a16="http://schemas.microsoft.com/office/drawing/2014/main" id="{A293770D-1FC2-4FFD-8A99-89355F62FF0C}"/>
              </a:ext>
            </a:extLst>
          </p:cNvPr>
          <p:cNvSpPr>
            <a:spLocks noGrp="1"/>
          </p:cNvSpPr>
          <p:nvPr>
            <p:ph idx="4294967295"/>
          </p:nvPr>
        </p:nvSpPr>
        <p:spPr>
          <a:xfrm>
            <a:off x="574110" y="1561209"/>
            <a:ext cx="11204634" cy="4746233"/>
          </a:xfrm>
        </p:spPr>
        <p:txBody>
          <a:bodyPr vert="horz" lIns="0" tIns="45720" rIns="0" bIns="45720" rtlCol="0" anchor="t">
            <a:noAutofit/>
          </a:bodyPr>
          <a:lstStyle/>
          <a:p>
            <a:pPr>
              <a:buFont typeface="Arial,Sans-Serif" panose="020F0502020204030204" pitchFamily="34" charset="0"/>
              <a:buChar char="•"/>
            </a:pPr>
            <a:r>
              <a:rPr lang="en-GB">
                <a:latin typeface="Arial"/>
                <a:cs typeface="Arial"/>
              </a:rPr>
              <a:t> This test is a way to test for absence of serial autocorrelation between the residuals up to a specified lag 'k'. Essentially Box Ljung test is a test to check lack of fit.</a:t>
            </a:r>
            <a:endParaRPr lang="en-US">
              <a:ea typeface="+mn-lt"/>
              <a:cs typeface="+mn-lt"/>
            </a:endParaRPr>
          </a:p>
          <a:p>
            <a:pPr>
              <a:buFont typeface="Arial,Sans-Serif" panose="020F0502020204030204" pitchFamily="34" charset="0"/>
              <a:buChar char="•"/>
            </a:pPr>
            <a:r>
              <a:rPr lang="en-GB">
                <a:latin typeface="Arial"/>
                <a:cs typeface="Arial"/>
              </a:rPr>
              <a:t> Null hypothesis(H0) : Model does not show significant lack of fit (autocorrelation of the residuals is very small).</a:t>
            </a:r>
            <a:endParaRPr lang="en-US">
              <a:ea typeface="+mn-lt"/>
              <a:cs typeface="+mn-lt"/>
            </a:endParaRPr>
          </a:p>
          <a:p>
            <a:pPr>
              <a:buFont typeface="Arial,Sans-Serif" panose="020F0502020204030204" pitchFamily="34" charset="0"/>
              <a:buChar char="•"/>
            </a:pPr>
            <a:r>
              <a:rPr lang="en-GB">
                <a:latin typeface="Arial"/>
                <a:cs typeface="Arial"/>
              </a:rPr>
              <a:t> Alternate hypothesis(HA) : Model does show a significant lack of fit (autocorrelations of the residuals are significantly high).</a:t>
            </a:r>
            <a:endParaRPr lang="en-US">
              <a:ea typeface="+mn-lt"/>
              <a:cs typeface="+mn-lt"/>
            </a:endParaRPr>
          </a:p>
          <a:p>
            <a:pPr>
              <a:buFont typeface="Arial" panose="020F0502020204030204" pitchFamily="34" charset="0"/>
              <a:buChar char="•"/>
            </a:pPr>
            <a:endParaRPr lang="en-US">
              <a:latin typeface="Arial"/>
              <a:cs typeface="Arial"/>
            </a:endParaRPr>
          </a:p>
          <a:p>
            <a:pPr marL="0" indent="0">
              <a:buNone/>
            </a:pPr>
            <a:endParaRPr lang="en-US">
              <a:latin typeface="Arial"/>
              <a:cs typeface="Arial"/>
            </a:endParaRPr>
          </a:p>
          <a:p>
            <a:pPr marL="0" indent="0">
              <a:buNone/>
            </a:pPr>
            <a:endParaRPr lang="en-US">
              <a:latin typeface="Arial"/>
              <a:cs typeface="Arial"/>
            </a:endParaRPr>
          </a:p>
        </p:txBody>
      </p:sp>
      <p:graphicFrame>
        <p:nvGraphicFramePr>
          <p:cNvPr id="7" name="Table 6">
            <a:extLst>
              <a:ext uri="{FF2B5EF4-FFF2-40B4-BE49-F238E27FC236}">
                <a16:creationId xmlns:a16="http://schemas.microsoft.com/office/drawing/2014/main" id="{6E28B3C6-0F44-468B-9083-F2F8336ACACB}"/>
              </a:ext>
            </a:extLst>
          </p:cNvPr>
          <p:cNvGraphicFramePr>
            <a:graphicFrameLocks noGrp="1"/>
          </p:cNvGraphicFramePr>
          <p:nvPr>
            <p:extLst>
              <p:ext uri="{D42A27DB-BD31-4B8C-83A1-F6EECF244321}">
                <p14:modId xmlns:p14="http://schemas.microsoft.com/office/powerpoint/2010/main" val="1434739133"/>
              </p:ext>
            </p:extLst>
          </p:nvPr>
        </p:nvGraphicFramePr>
        <p:xfrm>
          <a:off x="1053629" y="4430889"/>
          <a:ext cx="9229614" cy="1656456"/>
        </p:xfrm>
        <a:graphic>
          <a:graphicData uri="http://schemas.openxmlformats.org/drawingml/2006/table">
            <a:tbl>
              <a:tblPr firstRow="1" bandRow="1">
                <a:tableStyleId>{5940675A-B579-460E-94D1-54222C63F5DA}</a:tableStyleId>
              </a:tblPr>
              <a:tblGrid>
                <a:gridCol w="421995">
                  <a:extLst>
                    <a:ext uri="{9D8B030D-6E8A-4147-A177-3AD203B41FA5}">
                      <a16:colId xmlns:a16="http://schemas.microsoft.com/office/drawing/2014/main" val="1872599406"/>
                    </a:ext>
                  </a:extLst>
                </a:gridCol>
                <a:gridCol w="1524847">
                  <a:extLst>
                    <a:ext uri="{9D8B030D-6E8A-4147-A177-3AD203B41FA5}">
                      <a16:colId xmlns:a16="http://schemas.microsoft.com/office/drawing/2014/main" val="3986506158"/>
                    </a:ext>
                  </a:extLst>
                </a:gridCol>
                <a:gridCol w="708352">
                  <a:extLst>
                    <a:ext uri="{9D8B030D-6E8A-4147-A177-3AD203B41FA5}">
                      <a16:colId xmlns:a16="http://schemas.microsoft.com/office/drawing/2014/main" val="1308592438"/>
                    </a:ext>
                  </a:extLst>
                </a:gridCol>
                <a:gridCol w="1265992">
                  <a:extLst>
                    <a:ext uri="{9D8B030D-6E8A-4147-A177-3AD203B41FA5}">
                      <a16:colId xmlns:a16="http://schemas.microsoft.com/office/drawing/2014/main" val="792245236"/>
                    </a:ext>
                  </a:extLst>
                </a:gridCol>
                <a:gridCol w="5308428">
                  <a:extLst>
                    <a:ext uri="{9D8B030D-6E8A-4147-A177-3AD203B41FA5}">
                      <a16:colId xmlns:a16="http://schemas.microsoft.com/office/drawing/2014/main" val="127582031"/>
                    </a:ext>
                  </a:extLst>
                </a:gridCol>
              </a:tblGrid>
              <a:tr h="376296">
                <a:tc>
                  <a:txBody>
                    <a:bodyPr/>
                    <a:lstStyle/>
                    <a:p>
                      <a:pPr algn="l" rtl="0" fontAlgn="base"/>
                      <a:r>
                        <a:rPr lang="en-IN" sz="1400" b="1">
                          <a:effectLst/>
                          <a:latin typeface="Arial"/>
                        </a:rPr>
                        <a:t>#</a:t>
                      </a:r>
                      <a:r>
                        <a:rPr lang="en-IN" b="1">
                          <a:effectLst/>
                        </a:rPr>
                        <a:t>​</a:t>
                      </a:r>
                    </a:p>
                  </a:txBody>
                  <a:tcPr/>
                </a:tc>
                <a:tc>
                  <a:txBody>
                    <a:bodyPr/>
                    <a:lstStyle/>
                    <a:p>
                      <a:pPr algn="l" rtl="0" fontAlgn="base"/>
                      <a:r>
                        <a:rPr lang="en-IN" sz="1400" b="1">
                          <a:effectLst/>
                          <a:latin typeface="Arial"/>
                        </a:rPr>
                        <a:t>Company Name</a:t>
                      </a:r>
                    </a:p>
                  </a:txBody>
                  <a:tcPr/>
                </a:tc>
                <a:tc>
                  <a:txBody>
                    <a:bodyPr/>
                    <a:lstStyle/>
                    <a:p>
                      <a:pPr algn="l" rtl="0" fontAlgn="base"/>
                      <a:r>
                        <a:rPr lang="en-IN" sz="1400" b="1">
                          <a:effectLst/>
                          <a:latin typeface="Arial"/>
                        </a:rPr>
                        <a:t>D.O.F</a:t>
                      </a:r>
                    </a:p>
                  </a:txBody>
                  <a:tcPr/>
                </a:tc>
                <a:tc>
                  <a:txBody>
                    <a:bodyPr/>
                    <a:lstStyle/>
                    <a:p>
                      <a:pPr algn="l" rtl="0" fontAlgn="base"/>
                      <a:r>
                        <a:rPr lang="en-IN" sz="1400" b="1">
                          <a:effectLst/>
                          <a:latin typeface="Arial"/>
                        </a:rPr>
                        <a:t>P- value</a:t>
                      </a:r>
                    </a:p>
                  </a:txBody>
                  <a:tcPr/>
                </a:tc>
                <a:tc>
                  <a:txBody>
                    <a:bodyPr/>
                    <a:lstStyle/>
                    <a:p>
                      <a:pPr algn="l" rtl="0" fontAlgn="base"/>
                      <a:r>
                        <a:rPr lang="en-IN" sz="1400" b="1">
                          <a:effectLst/>
                          <a:latin typeface="Arial"/>
                        </a:rPr>
                        <a:t>Description</a:t>
                      </a:r>
                      <a:endParaRPr lang="en-IN">
                        <a:effectLst/>
                      </a:endParaRPr>
                    </a:p>
                  </a:txBody>
                  <a:tcPr/>
                </a:tc>
                <a:extLst>
                  <a:ext uri="{0D108BD9-81ED-4DB2-BD59-A6C34878D82A}">
                    <a16:rowId xmlns:a16="http://schemas.microsoft.com/office/drawing/2014/main" val="3412995181"/>
                  </a:ext>
                </a:extLst>
              </a:tr>
              <a:tr h="619125">
                <a:tc>
                  <a:txBody>
                    <a:bodyPr/>
                    <a:lstStyle/>
                    <a:p>
                      <a:pPr algn="l" rtl="0" fontAlgn="base"/>
                      <a:r>
                        <a:rPr lang="en-IN" sz="1400">
                          <a:effectLst/>
                          <a:latin typeface="Arial"/>
                        </a:rPr>
                        <a:t>1</a:t>
                      </a:r>
                      <a:r>
                        <a:rPr lang="en-IN" sz="1800">
                          <a:effectLst/>
                          <a:latin typeface="Arial"/>
                        </a:rPr>
                        <a:t>.</a:t>
                      </a:r>
                      <a:r>
                        <a:rPr lang="en-IN" sz="1400">
                          <a:effectLst/>
                          <a:latin typeface="Arial"/>
                        </a:rPr>
                        <a:t> </a:t>
                      </a:r>
                    </a:p>
                  </a:txBody>
                  <a:tcPr/>
                </a:tc>
                <a:tc>
                  <a:txBody>
                    <a:bodyPr/>
                    <a:lstStyle/>
                    <a:p>
                      <a:pPr algn="l" rtl="0" fontAlgn="base"/>
                      <a:r>
                        <a:rPr lang="en-IN">
                          <a:effectLst/>
                        </a:rPr>
                        <a:t>​</a:t>
                      </a:r>
                      <a:r>
                        <a:rPr lang="en-IN">
                          <a:effectLst/>
                          <a:latin typeface="Arial"/>
                        </a:rPr>
                        <a:t>Reliance</a:t>
                      </a:r>
                      <a:endParaRPr lang="en-IN" sz="1400">
                        <a:effectLst/>
                        <a:latin typeface="Arial"/>
                      </a:endParaRPr>
                    </a:p>
                  </a:txBody>
                  <a:tcPr/>
                </a:tc>
                <a:tc>
                  <a:txBody>
                    <a:bodyPr/>
                    <a:lstStyle/>
                    <a:p>
                      <a:pPr algn="ctr" rtl="0" fontAlgn="base"/>
                      <a:r>
                        <a:rPr lang="en-IN">
                          <a:effectLst/>
                          <a:latin typeface="Arial"/>
                        </a:rPr>
                        <a:t>3</a:t>
                      </a:r>
                    </a:p>
                    <a:p>
                      <a:pPr algn="ctr" rtl="0" fontAlgn="base"/>
                      <a:r>
                        <a:rPr lang="en-IN">
                          <a:effectLst/>
                        </a:rPr>
                        <a:t>​</a:t>
                      </a:r>
                    </a:p>
                  </a:txBody>
                  <a:tcPr anchor="ctr"/>
                </a:tc>
                <a:tc>
                  <a:txBody>
                    <a:bodyPr/>
                    <a:lstStyle/>
                    <a:p>
                      <a:pPr algn="ctr" rtl="0" fontAlgn="base"/>
                      <a:r>
                        <a:rPr lang="en-IN">
                          <a:effectLst/>
                        </a:rPr>
                        <a:t>​</a:t>
                      </a:r>
                      <a:r>
                        <a:rPr lang="en-IN">
                          <a:effectLst/>
                          <a:latin typeface="Arial"/>
                        </a:rPr>
                        <a:t>0.5253</a:t>
                      </a:r>
                    </a:p>
                  </a:txBody>
                  <a:tcPr anchor="ctr"/>
                </a:tc>
                <a:tc>
                  <a:txBody>
                    <a:bodyPr/>
                    <a:lstStyle/>
                    <a:p>
                      <a:pPr algn="l" rtl="0" fontAlgn="base"/>
                      <a:r>
                        <a:rPr lang="en-IN">
                          <a:effectLst/>
                          <a:latin typeface="Arial"/>
                        </a:rPr>
                        <a:t>p-value &gt; 0.05 time series is not autocorrelated</a:t>
                      </a:r>
                    </a:p>
                  </a:txBody>
                  <a:tcPr/>
                </a:tc>
                <a:extLst>
                  <a:ext uri="{0D108BD9-81ED-4DB2-BD59-A6C34878D82A}">
                    <a16:rowId xmlns:a16="http://schemas.microsoft.com/office/drawing/2014/main" val="1693375048"/>
                  </a:ext>
                </a:extLst>
              </a:tr>
              <a:tr h="635000">
                <a:tc>
                  <a:txBody>
                    <a:bodyPr/>
                    <a:lstStyle/>
                    <a:p>
                      <a:pPr algn="l" rtl="0" fontAlgn="base"/>
                      <a:r>
                        <a:rPr lang="en-IN" sz="1400">
                          <a:effectLst/>
                          <a:latin typeface="Arial"/>
                        </a:rPr>
                        <a:t>2</a:t>
                      </a:r>
                      <a:r>
                        <a:rPr lang="en-IN" sz="1600">
                          <a:effectLst/>
                          <a:latin typeface="Arial"/>
                        </a:rPr>
                        <a:t>.</a:t>
                      </a:r>
                      <a:r>
                        <a:rPr lang="en-IN">
                          <a:effectLst/>
                        </a:rPr>
                        <a:t> ​</a:t>
                      </a:r>
                      <a:endParaRPr lang="en-IN" sz="1600">
                        <a:effectLst/>
                        <a:latin typeface="Arial"/>
                      </a:endParaRPr>
                    </a:p>
                  </a:txBody>
                  <a:tcPr/>
                </a:tc>
                <a:tc>
                  <a:txBody>
                    <a:bodyPr/>
                    <a:lstStyle/>
                    <a:p>
                      <a:pPr algn="l" rtl="0" fontAlgn="base"/>
                      <a:r>
                        <a:rPr lang="en-IN" sz="1800">
                          <a:effectLst/>
                          <a:latin typeface="Arial"/>
                        </a:rPr>
                        <a:t>Bharti Airtel </a:t>
                      </a:r>
                    </a:p>
                  </a:txBody>
                  <a:tcPr/>
                </a:tc>
                <a:tc>
                  <a:txBody>
                    <a:bodyPr/>
                    <a:lstStyle/>
                    <a:p>
                      <a:pPr algn="ctr" rtl="0" fontAlgn="base"/>
                      <a:r>
                        <a:rPr lang="en-US" u="none" strike="noStrike">
                          <a:effectLst/>
                          <a:latin typeface="Arial"/>
                        </a:rPr>
                        <a:t>3</a:t>
                      </a:r>
                    </a:p>
                    <a:p>
                      <a:pPr algn="ctr" rtl="0" fontAlgn="base"/>
                      <a:r>
                        <a:rPr lang="en-US">
                          <a:effectLst/>
                        </a:rPr>
                        <a:t>​</a:t>
                      </a:r>
                    </a:p>
                  </a:txBody>
                  <a:tcPr anchor="ctr"/>
                </a:tc>
                <a:tc>
                  <a:txBody>
                    <a:bodyPr/>
                    <a:lstStyle/>
                    <a:p>
                      <a:pPr algn="ctr" rtl="0" fontAlgn="base"/>
                      <a:r>
                        <a:rPr lang="en-IN">
                          <a:effectLst/>
                        </a:rPr>
                        <a:t>​</a:t>
                      </a:r>
                      <a:r>
                        <a:rPr lang="en-IN">
                          <a:effectLst/>
                          <a:latin typeface="Arial"/>
                        </a:rPr>
                        <a:t>0.9987</a:t>
                      </a:r>
                      <a:endParaRPr lang="en-US"/>
                    </a:p>
                  </a:txBody>
                  <a:tcPr anchor="ctr"/>
                </a:tc>
                <a:tc>
                  <a:txBody>
                    <a:bodyPr/>
                    <a:lstStyle/>
                    <a:p>
                      <a:pPr lvl="0" algn="l">
                        <a:buNone/>
                      </a:pPr>
                      <a:r>
                        <a:rPr lang="en-IN" sz="1800" b="0" i="0" u="none" strike="noStrike" noProof="0">
                          <a:effectLst/>
                          <a:latin typeface="Arial"/>
                        </a:rPr>
                        <a:t>p-value &gt; 0.05 time series is not autocorrelated</a:t>
                      </a:r>
                      <a:endParaRPr lang="en-US">
                        <a:latin typeface="Arial"/>
                      </a:endParaRPr>
                    </a:p>
                  </a:txBody>
                  <a:tcPr/>
                </a:tc>
                <a:extLst>
                  <a:ext uri="{0D108BD9-81ED-4DB2-BD59-A6C34878D82A}">
                    <a16:rowId xmlns:a16="http://schemas.microsoft.com/office/drawing/2014/main" val="1174329887"/>
                  </a:ext>
                </a:extLst>
              </a:tr>
            </a:tbl>
          </a:graphicData>
        </a:graphic>
      </p:graphicFrame>
    </p:spTree>
    <p:extLst>
      <p:ext uri="{BB962C8B-B14F-4D97-AF65-F5344CB8AC3E}">
        <p14:creationId xmlns:p14="http://schemas.microsoft.com/office/powerpoint/2010/main" val="707468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116D61-3AD5-48B5-9641-B85BE5BEA1F9}"/>
              </a:ext>
            </a:extLst>
          </p:cNvPr>
          <p:cNvSpPr>
            <a:spLocks noGrp="1"/>
          </p:cNvSpPr>
          <p:nvPr>
            <p:ph type="ftr" sz="quarter" idx="11"/>
          </p:nvPr>
        </p:nvSpPr>
        <p:spPr/>
        <p:txBody>
          <a:bodyPr/>
          <a:lstStyle/>
          <a:p>
            <a:r>
              <a:rPr lang="en-US" sz="1200" b="1"/>
              <a:t>Time Series Analysis on Stock PRICES – STOCK-ERS</a:t>
            </a:r>
          </a:p>
        </p:txBody>
      </p:sp>
      <p:sp>
        <p:nvSpPr>
          <p:cNvPr id="5" name="Slide Number Placeholder 4">
            <a:extLst>
              <a:ext uri="{FF2B5EF4-FFF2-40B4-BE49-F238E27FC236}">
                <a16:creationId xmlns:a16="http://schemas.microsoft.com/office/drawing/2014/main" id="{B64B3C69-7B32-4140-B807-DD25F241D29D}"/>
              </a:ext>
            </a:extLst>
          </p:cNvPr>
          <p:cNvSpPr>
            <a:spLocks noGrp="1"/>
          </p:cNvSpPr>
          <p:nvPr>
            <p:ph type="sldNum" sz="quarter" idx="12"/>
          </p:nvPr>
        </p:nvSpPr>
        <p:spPr/>
        <p:txBody>
          <a:bodyPr/>
          <a:lstStyle/>
          <a:p>
            <a:fld id="{3A98EE3D-8CD1-4C3F-BD1C-C98C9596463C}" type="slidenum">
              <a:rPr lang="en-US" b="1" dirty="0" smtClean="0"/>
              <a:t>2</a:t>
            </a:fld>
            <a:endParaRPr lang="en-US" b="1"/>
          </a:p>
        </p:txBody>
      </p:sp>
      <p:sp>
        <p:nvSpPr>
          <p:cNvPr id="2" name="Title 1">
            <a:extLst>
              <a:ext uri="{FF2B5EF4-FFF2-40B4-BE49-F238E27FC236}">
                <a16:creationId xmlns:a16="http://schemas.microsoft.com/office/drawing/2014/main" id="{259C1441-5981-4B8D-AE11-09155E98ECAF}"/>
              </a:ext>
            </a:extLst>
          </p:cNvPr>
          <p:cNvSpPr>
            <a:spLocks noGrp="1"/>
          </p:cNvSpPr>
          <p:nvPr>
            <p:ph type="title" idx="4294967295"/>
          </p:nvPr>
        </p:nvSpPr>
        <p:spPr>
          <a:xfrm>
            <a:off x="956231" y="528634"/>
            <a:ext cx="10287916" cy="958556"/>
          </a:xfrm>
        </p:spPr>
        <p:txBody>
          <a:bodyPr>
            <a:normAutofit fontScale="90000"/>
          </a:bodyPr>
          <a:lstStyle/>
          <a:p>
            <a:pPr algn="ctr"/>
            <a:r>
              <a:rPr lang="en-US" sz="3600" b="1">
                <a:solidFill>
                  <a:schemeClr val="tx1"/>
                </a:solidFill>
                <a:latin typeface="Arial Black"/>
                <a:cs typeface="Arial"/>
              </a:rPr>
              <a:t>Why is stock market prediction essential?</a:t>
            </a:r>
            <a:endParaRPr lang="en-US" sz="3600">
              <a:solidFill>
                <a:schemeClr val="tx1"/>
              </a:solidFill>
              <a:latin typeface="Arial Black"/>
              <a:ea typeface="+mj-lt"/>
              <a:cs typeface="+mj-lt"/>
            </a:endParaRPr>
          </a:p>
        </p:txBody>
      </p:sp>
      <p:sp>
        <p:nvSpPr>
          <p:cNvPr id="3" name="TextBox 2">
            <a:extLst>
              <a:ext uri="{FF2B5EF4-FFF2-40B4-BE49-F238E27FC236}">
                <a16:creationId xmlns:a16="http://schemas.microsoft.com/office/drawing/2014/main" id="{5ABBC2D6-1720-4065-ACAF-9DD55952DA1D}"/>
              </a:ext>
            </a:extLst>
          </p:cNvPr>
          <p:cNvSpPr txBox="1"/>
          <p:nvPr/>
        </p:nvSpPr>
        <p:spPr>
          <a:xfrm>
            <a:off x="1098016" y="2098714"/>
            <a:ext cx="990416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Stock market prediction is primarily done to technically analyze future prices and to identify how they can vary, so that investors can make informed decisions.​</a:t>
            </a:r>
            <a:endParaRPr lang="en-US"/>
          </a:p>
          <a:p>
            <a:endParaRPr lang="en-US">
              <a:latin typeface="Arial"/>
              <a:cs typeface="Arial"/>
            </a:endParaRPr>
          </a:p>
          <a:p>
            <a:r>
              <a:rPr lang="en-US">
                <a:latin typeface="Arial"/>
                <a:cs typeface="Arial"/>
              </a:rPr>
              <a:t>Although technical analysis does not result in absolute predictions, it can help investors anticipate what is "likely" to happen to prices over time.​</a:t>
            </a:r>
          </a:p>
          <a:p>
            <a:pPr>
              <a:buChar char="•"/>
            </a:pPr>
            <a:endParaRPr lang="en-US">
              <a:latin typeface="Arial"/>
              <a:cs typeface="Arial"/>
            </a:endParaRPr>
          </a:p>
          <a:p>
            <a:r>
              <a:rPr lang="en-US">
                <a:latin typeface="Arial"/>
                <a:cs typeface="Arial"/>
              </a:rPr>
              <a:t>It is applicable to stocks, indices or any tradable instrument where the price is influenced by the forces of supply and demand.​</a:t>
            </a:r>
          </a:p>
          <a:p>
            <a:endParaRPr lang="en-US">
              <a:latin typeface="Arial"/>
              <a:cs typeface="Arial"/>
            </a:endParaRPr>
          </a:p>
          <a:p>
            <a:r>
              <a:rPr lang="en-US">
                <a:latin typeface="Arial"/>
                <a:cs typeface="Arial"/>
              </a:rPr>
              <a:t>Mostly beneficial for the company's expansion, investor's growth and </a:t>
            </a:r>
            <a:r>
              <a:rPr lang="en-US" err="1">
                <a:latin typeface="Arial"/>
                <a:cs typeface="Arial"/>
              </a:rPr>
              <a:t>it's</a:t>
            </a:r>
            <a:r>
              <a:rPr lang="en-US">
                <a:latin typeface="Arial"/>
                <a:cs typeface="Arial"/>
              </a:rPr>
              <a:t> impact on the country.</a:t>
            </a:r>
          </a:p>
        </p:txBody>
      </p:sp>
    </p:spTree>
    <p:extLst>
      <p:ext uri="{BB962C8B-B14F-4D97-AF65-F5344CB8AC3E}">
        <p14:creationId xmlns:p14="http://schemas.microsoft.com/office/powerpoint/2010/main" val="338324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258AF84-B317-4E5D-AB85-FD3E5AD01259}"/>
              </a:ext>
            </a:extLst>
          </p:cNvPr>
          <p:cNvSpPr>
            <a:spLocks noGrp="1"/>
          </p:cNvSpPr>
          <p:nvPr>
            <p:ph type="ftr" sz="quarter" idx="11"/>
          </p:nvPr>
        </p:nvSpPr>
        <p:spPr/>
        <p:txBody>
          <a:bodyPr/>
          <a:lstStyle/>
          <a:p>
            <a:r>
              <a:rPr lang="en-US" sz="1200">
                <a:latin typeface="Arial"/>
                <a:cs typeface="Arial"/>
              </a:rPr>
              <a:t>Time series analysis - Stock-</a:t>
            </a:r>
            <a:r>
              <a:rPr lang="en-US" sz="1200" err="1">
                <a:latin typeface="Arial"/>
                <a:cs typeface="Arial"/>
              </a:rPr>
              <a:t>ers</a:t>
            </a:r>
            <a:endParaRPr lang="en-US" sz="1200">
              <a:latin typeface="Arial"/>
              <a:cs typeface="Arial"/>
            </a:endParaRPr>
          </a:p>
        </p:txBody>
      </p:sp>
      <p:sp>
        <p:nvSpPr>
          <p:cNvPr id="5" name="Slide Number Placeholder 4">
            <a:extLst>
              <a:ext uri="{FF2B5EF4-FFF2-40B4-BE49-F238E27FC236}">
                <a16:creationId xmlns:a16="http://schemas.microsoft.com/office/drawing/2014/main" id="{F80C3C43-7D66-4F51-A91B-EE432B50C615}"/>
              </a:ext>
            </a:extLst>
          </p:cNvPr>
          <p:cNvSpPr>
            <a:spLocks noGrp="1"/>
          </p:cNvSpPr>
          <p:nvPr>
            <p:ph type="sldNum" sz="quarter" idx="12"/>
          </p:nvPr>
        </p:nvSpPr>
        <p:spPr/>
        <p:txBody>
          <a:bodyPr/>
          <a:lstStyle/>
          <a:p>
            <a:fld id="{3A98EE3D-8CD1-4C3F-BD1C-C98C9596463C}" type="slidenum">
              <a:rPr lang="en-US" smtClean="0"/>
              <a:t>20</a:t>
            </a:fld>
            <a:endParaRPr lang="en-US"/>
          </a:p>
        </p:txBody>
      </p:sp>
      <p:sp>
        <p:nvSpPr>
          <p:cNvPr id="2" name="Title 1">
            <a:extLst>
              <a:ext uri="{FF2B5EF4-FFF2-40B4-BE49-F238E27FC236}">
                <a16:creationId xmlns:a16="http://schemas.microsoft.com/office/drawing/2014/main" id="{B8DF9265-4EC9-4471-969B-ECF61BA3956D}"/>
              </a:ext>
            </a:extLst>
          </p:cNvPr>
          <p:cNvSpPr>
            <a:spLocks noGrp="1"/>
          </p:cNvSpPr>
          <p:nvPr>
            <p:ph type="title" idx="4294967295"/>
          </p:nvPr>
        </p:nvSpPr>
        <p:spPr>
          <a:xfrm>
            <a:off x="1287658" y="282575"/>
            <a:ext cx="10090150" cy="1036638"/>
          </a:xfrm>
        </p:spPr>
        <p:txBody>
          <a:bodyPr>
            <a:normAutofit/>
          </a:bodyPr>
          <a:lstStyle/>
          <a:p>
            <a:pPr algn="ctr"/>
            <a:r>
              <a:rPr lang="en-US" sz="3600" b="1">
                <a:solidFill>
                  <a:schemeClr val="tx1"/>
                </a:solidFill>
                <a:latin typeface="Arial Black"/>
                <a:cs typeface="Arial"/>
              </a:rPr>
              <a:t>Prophet Model</a:t>
            </a:r>
            <a:endParaRPr lang="en-US">
              <a:solidFill>
                <a:schemeClr val="tx1"/>
              </a:solidFill>
              <a:latin typeface="Arial Black"/>
            </a:endParaRPr>
          </a:p>
        </p:txBody>
      </p:sp>
      <p:sp>
        <p:nvSpPr>
          <p:cNvPr id="3" name="Content Placeholder 2">
            <a:extLst>
              <a:ext uri="{FF2B5EF4-FFF2-40B4-BE49-F238E27FC236}">
                <a16:creationId xmlns:a16="http://schemas.microsoft.com/office/drawing/2014/main" id="{B3C61959-7F92-4E94-8FE0-EB60C9A703A5}"/>
              </a:ext>
            </a:extLst>
          </p:cNvPr>
          <p:cNvSpPr>
            <a:spLocks noGrp="1"/>
          </p:cNvSpPr>
          <p:nvPr>
            <p:ph idx="4294967295"/>
          </p:nvPr>
        </p:nvSpPr>
        <p:spPr>
          <a:xfrm>
            <a:off x="941533" y="1749459"/>
            <a:ext cx="10715759" cy="4184121"/>
          </a:xfrm>
        </p:spPr>
        <p:txBody>
          <a:bodyPr vert="horz" lIns="0" tIns="45720" rIns="0" bIns="45720" rtlCol="0" anchor="t">
            <a:normAutofit/>
          </a:bodyPr>
          <a:lstStyle/>
          <a:p>
            <a:pPr>
              <a:buFont typeface="Arial" panose="020F0502020204030204" pitchFamily="34" charset="0"/>
              <a:buChar char="•"/>
            </a:pPr>
            <a:r>
              <a:rPr lang="en-GB">
                <a:latin typeface="Arial"/>
                <a:cs typeface="Arial"/>
              </a:rPr>
              <a:t>Prophet model is a time series forecasting tool developed by Facebook.</a:t>
            </a:r>
            <a:endParaRPr lang="en-GB">
              <a:latin typeface="Arial"/>
            </a:endParaRPr>
          </a:p>
          <a:p>
            <a:pPr>
              <a:buFont typeface="Arial" panose="020F0502020204030204" pitchFamily="34" charset="0"/>
              <a:buChar char="•"/>
            </a:pPr>
            <a:r>
              <a:rPr lang="en-GB">
                <a:latin typeface="Arial"/>
                <a:cs typeface="Arial"/>
              </a:rPr>
              <a:t>The Prophet model uses a decomposable time series model with three model components being trend, seasonality and holidays.</a:t>
            </a:r>
          </a:p>
          <a:p>
            <a:pPr>
              <a:buFont typeface="Arial" panose="020F0502020204030204" pitchFamily="34" charset="0"/>
              <a:buChar char="•"/>
            </a:pPr>
            <a:r>
              <a:rPr lang="en-GB">
                <a:latin typeface="Arial"/>
                <a:cs typeface="Arial"/>
              </a:rPr>
              <a:t>The three components are combined in the following equation</a:t>
            </a:r>
          </a:p>
          <a:p>
            <a:pPr marL="0" indent="0">
              <a:buNone/>
            </a:pPr>
            <a:r>
              <a:rPr lang="en-GB">
                <a:latin typeface="Arial"/>
                <a:cs typeface="Arial"/>
              </a:rPr>
              <a:t>                                 y(t) = g(t) + s(t) + h(t) + e</a:t>
            </a:r>
          </a:p>
          <a:p>
            <a:pPr>
              <a:buFont typeface="Arial" panose="020F0502020204030204" pitchFamily="34" charset="0"/>
              <a:buChar char="•"/>
            </a:pPr>
            <a:r>
              <a:rPr lang="en-GB">
                <a:latin typeface="Arial"/>
                <a:cs typeface="Arial"/>
              </a:rPr>
              <a:t>Here g(t) is the trend function which models non-periodic changes, s(t) represents periodic changes(daily, weekly, yearly,) and h(t) represents the holiday effects.</a:t>
            </a:r>
          </a:p>
          <a:p>
            <a:pPr>
              <a:buFont typeface="Arial" panose="020F0502020204030204" pitchFamily="34" charset="0"/>
              <a:buChar char="•"/>
            </a:pPr>
            <a:r>
              <a:rPr lang="en-GB">
                <a:latin typeface="Arial"/>
                <a:cs typeface="Arial"/>
              </a:rPr>
              <a:t>'e' is the error component which is not accommodated by the model.</a:t>
            </a:r>
          </a:p>
        </p:txBody>
      </p:sp>
    </p:spTree>
    <p:extLst>
      <p:ext uri="{BB962C8B-B14F-4D97-AF65-F5344CB8AC3E}">
        <p14:creationId xmlns:p14="http://schemas.microsoft.com/office/powerpoint/2010/main" val="4200639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5E7CD3-5A86-4188-A39D-57E5A680C61D}"/>
              </a:ext>
            </a:extLst>
          </p:cNvPr>
          <p:cNvSpPr>
            <a:spLocks noGrp="1"/>
          </p:cNvSpPr>
          <p:nvPr>
            <p:ph type="ftr" sz="quarter" idx="11"/>
          </p:nvPr>
        </p:nvSpPr>
        <p:spPr/>
        <p:txBody>
          <a:bodyPr/>
          <a:lstStyle/>
          <a:p>
            <a:r>
              <a:rPr lang="en-US" sz="1200">
                <a:latin typeface="Arial"/>
                <a:cs typeface="Arial"/>
              </a:rPr>
              <a:t>Time series analysis - Stock-ers</a:t>
            </a:r>
          </a:p>
        </p:txBody>
      </p:sp>
      <p:sp>
        <p:nvSpPr>
          <p:cNvPr id="5" name="Slide Number Placeholder 4">
            <a:extLst>
              <a:ext uri="{FF2B5EF4-FFF2-40B4-BE49-F238E27FC236}">
                <a16:creationId xmlns:a16="http://schemas.microsoft.com/office/drawing/2014/main" id="{15471776-5DC5-413E-9924-1444726B2E5E}"/>
              </a:ext>
            </a:extLst>
          </p:cNvPr>
          <p:cNvSpPr>
            <a:spLocks noGrp="1"/>
          </p:cNvSpPr>
          <p:nvPr>
            <p:ph type="sldNum" sz="quarter" idx="12"/>
          </p:nvPr>
        </p:nvSpPr>
        <p:spPr/>
        <p:txBody>
          <a:bodyPr/>
          <a:lstStyle/>
          <a:p>
            <a:fld id="{3A98EE3D-8CD1-4C3F-BD1C-C98C9596463C}" type="slidenum">
              <a:rPr lang="en-US" smtClean="0"/>
              <a:t>21</a:t>
            </a:fld>
            <a:endParaRPr lang="en-US"/>
          </a:p>
        </p:txBody>
      </p:sp>
      <p:sp>
        <p:nvSpPr>
          <p:cNvPr id="2" name="Title 1">
            <a:extLst>
              <a:ext uri="{FF2B5EF4-FFF2-40B4-BE49-F238E27FC236}">
                <a16:creationId xmlns:a16="http://schemas.microsoft.com/office/drawing/2014/main" id="{76D5AFC4-3B45-4ABE-83F3-EE85EED0B654}"/>
              </a:ext>
            </a:extLst>
          </p:cNvPr>
          <p:cNvSpPr>
            <a:spLocks noGrp="1"/>
          </p:cNvSpPr>
          <p:nvPr>
            <p:ph type="title" idx="4294967295"/>
          </p:nvPr>
        </p:nvSpPr>
        <p:spPr>
          <a:xfrm>
            <a:off x="1032933" y="615304"/>
            <a:ext cx="10058400" cy="1450975"/>
          </a:xfrm>
        </p:spPr>
        <p:txBody>
          <a:bodyPr anchor="ctr">
            <a:normAutofit/>
          </a:bodyPr>
          <a:lstStyle/>
          <a:p>
            <a:pPr algn="ctr"/>
            <a:r>
              <a:rPr lang="en-US" sz="3600" b="1">
                <a:solidFill>
                  <a:schemeClr val="tx1"/>
                </a:solidFill>
                <a:latin typeface="Arial Black"/>
                <a:cs typeface="Arial"/>
              </a:rPr>
              <a:t>Trading Strategies - Golden Cross</a:t>
            </a:r>
          </a:p>
        </p:txBody>
      </p:sp>
      <p:sp>
        <p:nvSpPr>
          <p:cNvPr id="16" name="Content Placeholder 15">
            <a:extLst>
              <a:ext uri="{FF2B5EF4-FFF2-40B4-BE49-F238E27FC236}">
                <a16:creationId xmlns:a16="http://schemas.microsoft.com/office/drawing/2014/main" id="{DCE949EA-5D7F-423D-A5B9-A655791EABFE}"/>
              </a:ext>
            </a:extLst>
          </p:cNvPr>
          <p:cNvSpPr>
            <a:spLocks noGrp="1"/>
          </p:cNvSpPr>
          <p:nvPr>
            <p:ph idx="4294967295"/>
          </p:nvPr>
        </p:nvSpPr>
        <p:spPr>
          <a:xfrm>
            <a:off x="743185" y="2146300"/>
            <a:ext cx="5693598" cy="4098749"/>
          </a:xfrm>
        </p:spPr>
        <p:txBody>
          <a:bodyPr vert="horz" lIns="0" tIns="45720" rIns="0" bIns="45720" rtlCol="0" anchor="t">
            <a:normAutofit/>
          </a:bodyPr>
          <a:lstStyle/>
          <a:p>
            <a:pPr>
              <a:buFont typeface="Arial" panose="020F0502020204030204" pitchFamily="34" charset="0"/>
              <a:buChar char="•"/>
            </a:pPr>
            <a:r>
              <a:rPr lang="en-US">
                <a:latin typeface="Arial"/>
                <a:cs typeface="Arial"/>
              </a:rPr>
              <a:t>A golden cross is a technical chart pattern indicating the potential for a major breakout. </a:t>
            </a:r>
          </a:p>
          <a:p>
            <a:pPr>
              <a:buFont typeface="Arial" panose="020F0502020204030204" pitchFamily="34" charset="0"/>
              <a:buChar char="•"/>
            </a:pPr>
            <a:endParaRPr lang="en-US">
              <a:latin typeface="Arial"/>
              <a:cs typeface="Arial"/>
            </a:endParaRPr>
          </a:p>
          <a:p>
            <a:pPr>
              <a:buFont typeface="Arial" panose="020F0502020204030204" pitchFamily="34" charset="0"/>
              <a:buChar char="•"/>
            </a:pPr>
            <a:r>
              <a:rPr lang="en-US">
                <a:latin typeface="Arial"/>
                <a:cs typeface="Arial"/>
              </a:rPr>
              <a:t>The golden cross appears on a chart when a stock's short-term MA crosses above </a:t>
            </a:r>
            <a:r>
              <a:rPr lang="en-US" err="1">
                <a:latin typeface="Arial"/>
                <a:cs typeface="Arial"/>
              </a:rPr>
              <a:t>it's</a:t>
            </a:r>
            <a:r>
              <a:rPr lang="en-US">
                <a:latin typeface="Arial"/>
                <a:cs typeface="Arial"/>
              </a:rPr>
              <a:t> long-term MA.</a:t>
            </a:r>
          </a:p>
          <a:p>
            <a:pPr>
              <a:buFont typeface="Arial" panose="020F0502020204030204" pitchFamily="34" charset="0"/>
              <a:buChar char="•"/>
            </a:pPr>
            <a:endParaRPr lang="en-US">
              <a:latin typeface="Arial"/>
              <a:cs typeface="Arial"/>
            </a:endParaRPr>
          </a:p>
          <a:p>
            <a:pPr>
              <a:buFont typeface="Arial" panose="020F0502020204030204" pitchFamily="34" charset="0"/>
              <a:buChar char="•"/>
            </a:pPr>
            <a:r>
              <a:rPr lang="en-US">
                <a:latin typeface="Arial"/>
                <a:cs typeface="Arial"/>
              </a:rPr>
              <a:t>There is no potential crossover between Reliance and Airtel stocks, indicating no potential breakouts in the future stock prices.</a:t>
            </a:r>
          </a:p>
        </p:txBody>
      </p:sp>
      <p:sp>
        <p:nvSpPr>
          <p:cNvPr id="17" name="Rectangle 16">
            <a:extLst>
              <a:ext uri="{FF2B5EF4-FFF2-40B4-BE49-F238E27FC236}">
                <a16:creationId xmlns:a16="http://schemas.microsoft.com/office/drawing/2014/main" id="{74C82490-7A61-40B4-9631-905AD69A6506}"/>
              </a:ext>
            </a:extLst>
          </p:cNvPr>
          <p:cNvSpPr/>
          <p:nvPr/>
        </p:nvSpPr>
        <p:spPr>
          <a:xfrm>
            <a:off x="6885868" y="4341165"/>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sp>
        <p:nvSpPr>
          <p:cNvPr id="18" name="Rectangle 17">
            <a:extLst>
              <a:ext uri="{FF2B5EF4-FFF2-40B4-BE49-F238E27FC236}">
                <a16:creationId xmlns:a16="http://schemas.microsoft.com/office/drawing/2014/main" id="{003B2FB0-C604-4B31-A806-1021456E32E5}"/>
              </a:ext>
            </a:extLst>
          </p:cNvPr>
          <p:cNvSpPr/>
          <p:nvPr/>
        </p:nvSpPr>
        <p:spPr>
          <a:xfrm>
            <a:off x="6885868" y="2149239"/>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pic>
        <p:nvPicPr>
          <p:cNvPr id="3" name="Picture 5" descr="Chart, histogram&#10;&#10;Description automatically generated">
            <a:extLst>
              <a:ext uri="{FF2B5EF4-FFF2-40B4-BE49-F238E27FC236}">
                <a16:creationId xmlns:a16="http://schemas.microsoft.com/office/drawing/2014/main" id="{1274D073-CB75-47A7-BBA8-9D2E88DD7668}"/>
              </a:ext>
            </a:extLst>
          </p:cNvPr>
          <p:cNvPicPr>
            <a:picLocks noChangeAspect="1"/>
          </p:cNvPicPr>
          <p:nvPr/>
        </p:nvPicPr>
        <p:blipFill>
          <a:blip r:embed="rId2"/>
          <a:stretch>
            <a:fillRect/>
          </a:stretch>
        </p:blipFill>
        <p:spPr>
          <a:xfrm>
            <a:off x="6858026" y="4287085"/>
            <a:ext cx="4134133" cy="1912612"/>
          </a:xfrm>
          <a:prstGeom prst="rect">
            <a:avLst/>
          </a:prstGeom>
        </p:spPr>
      </p:pic>
      <p:sp>
        <p:nvSpPr>
          <p:cNvPr id="6" name="TextBox 5">
            <a:extLst>
              <a:ext uri="{FF2B5EF4-FFF2-40B4-BE49-F238E27FC236}">
                <a16:creationId xmlns:a16="http://schemas.microsoft.com/office/drawing/2014/main" id="{07118A7E-AE0C-4DC2-9118-BDEA2368954D}"/>
              </a:ext>
            </a:extLst>
          </p:cNvPr>
          <p:cNvSpPr txBox="1"/>
          <p:nvPr/>
        </p:nvSpPr>
        <p:spPr>
          <a:xfrm>
            <a:off x="9936104" y="58250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Airtel</a:t>
            </a:r>
          </a:p>
        </p:txBody>
      </p:sp>
      <p:pic>
        <p:nvPicPr>
          <p:cNvPr id="7" name="Picture 7" descr="Chart, histogram&#10;&#10;Description automatically generated">
            <a:extLst>
              <a:ext uri="{FF2B5EF4-FFF2-40B4-BE49-F238E27FC236}">
                <a16:creationId xmlns:a16="http://schemas.microsoft.com/office/drawing/2014/main" id="{E788DBDF-B596-45B0-BADF-40B9C82DBFB7}"/>
              </a:ext>
            </a:extLst>
          </p:cNvPr>
          <p:cNvPicPr>
            <a:picLocks noChangeAspect="1"/>
          </p:cNvPicPr>
          <p:nvPr/>
        </p:nvPicPr>
        <p:blipFill>
          <a:blip r:embed="rId3"/>
          <a:stretch>
            <a:fillRect/>
          </a:stretch>
        </p:blipFill>
        <p:spPr>
          <a:xfrm>
            <a:off x="6858025" y="2109198"/>
            <a:ext cx="4050829" cy="1918946"/>
          </a:xfrm>
          <a:prstGeom prst="rect">
            <a:avLst/>
          </a:prstGeom>
        </p:spPr>
      </p:pic>
      <p:sp>
        <p:nvSpPr>
          <p:cNvPr id="8" name="TextBox 7">
            <a:extLst>
              <a:ext uri="{FF2B5EF4-FFF2-40B4-BE49-F238E27FC236}">
                <a16:creationId xmlns:a16="http://schemas.microsoft.com/office/drawing/2014/main" id="{BA8DA2F4-240D-49CC-9A28-8E50E03533A6}"/>
              </a:ext>
            </a:extLst>
          </p:cNvPr>
          <p:cNvSpPr txBox="1"/>
          <p:nvPr/>
        </p:nvSpPr>
        <p:spPr>
          <a:xfrm>
            <a:off x="9712090" y="36254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Reliance</a:t>
            </a:r>
          </a:p>
        </p:txBody>
      </p:sp>
    </p:spTree>
    <p:extLst>
      <p:ext uri="{BB962C8B-B14F-4D97-AF65-F5344CB8AC3E}">
        <p14:creationId xmlns:p14="http://schemas.microsoft.com/office/powerpoint/2010/main" val="267711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5E7CD3-5A86-4188-A39D-57E5A680C61D}"/>
              </a:ext>
            </a:extLst>
          </p:cNvPr>
          <p:cNvSpPr>
            <a:spLocks noGrp="1"/>
          </p:cNvSpPr>
          <p:nvPr>
            <p:ph type="ftr" sz="quarter" idx="11"/>
          </p:nvPr>
        </p:nvSpPr>
        <p:spPr/>
        <p:txBody>
          <a:bodyPr/>
          <a:lstStyle/>
          <a:p>
            <a:r>
              <a:rPr lang="en-US" sz="1200">
                <a:latin typeface="Arial"/>
                <a:cs typeface="Arial"/>
              </a:rPr>
              <a:t>Time series analysis - Stock-ers</a:t>
            </a:r>
          </a:p>
        </p:txBody>
      </p:sp>
      <p:sp>
        <p:nvSpPr>
          <p:cNvPr id="5" name="Slide Number Placeholder 4">
            <a:extLst>
              <a:ext uri="{FF2B5EF4-FFF2-40B4-BE49-F238E27FC236}">
                <a16:creationId xmlns:a16="http://schemas.microsoft.com/office/drawing/2014/main" id="{15471776-5DC5-413E-9924-1444726B2E5E}"/>
              </a:ext>
            </a:extLst>
          </p:cNvPr>
          <p:cNvSpPr>
            <a:spLocks noGrp="1"/>
          </p:cNvSpPr>
          <p:nvPr>
            <p:ph type="sldNum" sz="quarter" idx="12"/>
          </p:nvPr>
        </p:nvSpPr>
        <p:spPr/>
        <p:txBody>
          <a:bodyPr/>
          <a:lstStyle/>
          <a:p>
            <a:fld id="{3A98EE3D-8CD1-4C3F-BD1C-C98C9596463C}" type="slidenum">
              <a:rPr lang="en-US" smtClean="0"/>
              <a:t>22</a:t>
            </a:fld>
            <a:endParaRPr lang="en-US"/>
          </a:p>
        </p:txBody>
      </p:sp>
      <p:sp>
        <p:nvSpPr>
          <p:cNvPr id="2" name="Title 1">
            <a:extLst>
              <a:ext uri="{FF2B5EF4-FFF2-40B4-BE49-F238E27FC236}">
                <a16:creationId xmlns:a16="http://schemas.microsoft.com/office/drawing/2014/main" id="{76D5AFC4-3B45-4ABE-83F3-EE85EED0B654}"/>
              </a:ext>
            </a:extLst>
          </p:cNvPr>
          <p:cNvSpPr>
            <a:spLocks noGrp="1"/>
          </p:cNvSpPr>
          <p:nvPr>
            <p:ph type="title" idx="4294967295"/>
          </p:nvPr>
        </p:nvSpPr>
        <p:spPr>
          <a:xfrm>
            <a:off x="1098785" y="681920"/>
            <a:ext cx="10058400" cy="1450975"/>
          </a:xfrm>
        </p:spPr>
        <p:txBody>
          <a:bodyPr anchor="ctr">
            <a:normAutofit/>
          </a:bodyPr>
          <a:lstStyle/>
          <a:p>
            <a:pPr algn="ctr"/>
            <a:r>
              <a:rPr lang="en-US" sz="3200" b="1">
                <a:solidFill>
                  <a:schemeClr val="tx1"/>
                </a:solidFill>
                <a:latin typeface="Arial Black"/>
                <a:cs typeface="Arial"/>
              </a:rPr>
              <a:t>Trading strategies - </a:t>
            </a:r>
            <a:r>
              <a:rPr lang="en-US" sz="3200" b="1" err="1">
                <a:solidFill>
                  <a:schemeClr val="tx1"/>
                </a:solidFill>
                <a:latin typeface="Arial Black"/>
                <a:cs typeface="Arial"/>
              </a:rPr>
              <a:t>Ichimoku</a:t>
            </a:r>
            <a:endParaRPr lang="en-US" sz="3200" b="1">
              <a:solidFill>
                <a:schemeClr val="tx1"/>
              </a:solidFill>
              <a:latin typeface="Arial Black"/>
              <a:cs typeface="Arial"/>
            </a:endParaRPr>
          </a:p>
        </p:txBody>
      </p:sp>
      <p:sp>
        <p:nvSpPr>
          <p:cNvPr id="16" name="Content Placeholder 15">
            <a:extLst>
              <a:ext uri="{FF2B5EF4-FFF2-40B4-BE49-F238E27FC236}">
                <a16:creationId xmlns:a16="http://schemas.microsoft.com/office/drawing/2014/main" id="{DCE949EA-5D7F-423D-A5B9-A655791EABFE}"/>
              </a:ext>
            </a:extLst>
          </p:cNvPr>
          <p:cNvSpPr>
            <a:spLocks noGrp="1"/>
          </p:cNvSpPr>
          <p:nvPr>
            <p:ph idx="4294967295"/>
          </p:nvPr>
        </p:nvSpPr>
        <p:spPr>
          <a:xfrm>
            <a:off x="903111" y="2146300"/>
            <a:ext cx="5505450" cy="3957638"/>
          </a:xfrm>
        </p:spPr>
        <p:txBody>
          <a:bodyPr vert="horz" lIns="0" tIns="45720" rIns="0" bIns="45720" rtlCol="0" anchor="t">
            <a:normAutofit/>
          </a:bodyPr>
          <a:lstStyle/>
          <a:p>
            <a:pPr>
              <a:buFont typeface="Arial" panose="020F0502020204030204" pitchFamily="34" charset="0"/>
              <a:buChar char="•"/>
            </a:pPr>
            <a:r>
              <a:rPr lang="en-US">
                <a:latin typeface="Arial"/>
                <a:cs typeface="Arial"/>
              </a:rPr>
              <a:t>In Japanese, </a:t>
            </a:r>
            <a:r>
              <a:rPr lang="en-US" b="1" err="1">
                <a:latin typeface="Arial"/>
                <a:cs typeface="Arial"/>
              </a:rPr>
              <a:t>Ichimoku</a:t>
            </a:r>
            <a:r>
              <a:rPr lang="en-US">
                <a:latin typeface="Arial"/>
                <a:cs typeface="Arial"/>
              </a:rPr>
              <a:t> translates to </a:t>
            </a:r>
            <a:r>
              <a:rPr lang="en-US" b="1">
                <a:latin typeface="Arial"/>
                <a:cs typeface="Arial"/>
              </a:rPr>
              <a:t>one look. </a:t>
            </a:r>
            <a:r>
              <a:rPr lang="en-US">
                <a:latin typeface="Arial"/>
                <a:cs typeface="Arial"/>
              </a:rPr>
              <a:t>The traders just have to take a single look at the chart to determine how the price varies.</a:t>
            </a:r>
          </a:p>
          <a:p>
            <a:pPr>
              <a:buFont typeface="Arial" panose="020F0502020204030204" pitchFamily="34" charset="0"/>
              <a:buChar char="•"/>
            </a:pPr>
            <a:r>
              <a:rPr lang="en-US">
                <a:latin typeface="Arial"/>
                <a:cs typeface="Arial"/>
              </a:rPr>
              <a:t>There are five indicators in total .i.e., </a:t>
            </a:r>
            <a:r>
              <a:rPr lang="en-US" err="1">
                <a:latin typeface="Arial"/>
                <a:cs typeface="Arial"/>
              </a:rPr>
              <a:t>Tenkan</a:t>
            </a:r>
            <a:r>
              <a:rPr lang="en-US">
                <a:latin typeface="Arial"/>
                <a:cs typeface="Arial"/>
              </a:rPr>
              <a:t>, </a:t>
            </a:r>
            <a:r>
              <a:rPr lang="en-US" err="1">
                <a:latin typeface="Arial"/>
                <a:cs typeface="Arial"/>
              </a:rPr>
              <a:t>Kijun</a:t>
            </a:r>
            <a:r>
              <a:rPr lang="en-US">
                <a:latin typeface="Arial"/>
                <a:cs typeface="Arial"/>
              </a:rPr>
              <a:t>, </a:t>
            </a:r>
            <a:r>
              <a:rPr lang="en-US" err="1">
                <a:latin typeface="Arial"/>
                <a:cs typeface="Arial"/>
              </a:rPr>
              <a:t>Senkou</a:t>
            </a:r>
            <a:r>
              <a:rPr lang="en-US">
                <a:latin typeface="Arial"/>
                <a:cs typeface="Arial"/>
              </a:rPr>
              <a:t> A, </a:t>
            </a:r>
            <a:r>
              <a:rPr lang="en-US" err="1">
                <a:latin typeface="Arial"/>
                <a:cs typeface="Arial"/>
              </a:rPr>
              <a:t>Senkou</a:t>
            </a:r>
            <a:r>
              <a:rPr lang="en-US">
                <a:latin typeface="Arial"/>
                <a:cs typeface="Arial"/>
              </a:rPr>
              <a:t> B and Chiku Span.</a:t>
            </a:r>
          </a:p>
          <a:p>
            <a:pPr>
              <a:buFont typeface="Arial" panose="020F0502020204030204" pitchFamily="34" charset="0"/>
              <a:buChar char="•"/>
            </a:pPr>
            <a:r>
              <a:rPr lang="en-US">
                <a:latin typeface="Arial"/>
                <a:cs typeface="Arial"/>
              </a:rPr>
              <a:t>Even though there are lot of fluctuations in between, it still shows increasing long term trend. This indicates that the users should invest long term to gain profits.</a:t>
            </a:r>
          </a:p>
        </p:txBody>
      </p:sp>
      <p:sp>
        <p:nvSpPr>
          <p:cNvPr id="17" name="Rectangle 16">
            <a:extLst>
              <a:ext uri="{FF2B5EF4-FFF2-40B4-BE49-F238E27FC236}">
                <a16:creationId xmlns:a16="http://schemas.microsoft.com/office/drawing/2014/main" id="{74C82490-7A61-40B4-9631-905AD69A6506}"/>
              </a:ext>
            </a:extLst>
          </p:cNvPr>
          <p:cNvSpPr/>
          <p:nvPr/>
        </p:nvSpPr>
        <p:spPr>
          <a:xfrm>
            <a:off x="6885868" y="4341165"/>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sp>
        <p:nvSpPr>
          <p:cNvPr id="18" name="Rectangle 17">
            <a:extLst>
              <a:ext uri="{FF2B5EF4-FFF2-40B4-BE49-F238E27FC236}">
                <a16:creationId xmlns:a16="http://schemas.microsoft.com/office/drawing/2014/main" id="{003B2FB0-C604-4B31-A806-1021456E32E5}"/>
              </a:ext>
            </a:extLst>
          </p:cNvPr>
          <p:cNvSpPr/>
          <p:nvPr/>
        </p:nvSpPr>
        <p:spPr>
          <a:xfrm>
            <a:off x="6885868" y="2149239"/>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pic>
        <p:nvPicPr>
          <p:cNvPr id="3" name="Picture 5" descr="Chart, histogram&#10;&#10;Description automatically generated">
            <a:extLst>
              <a:ext uri="{FF2B5EF4-FFF2-40B4-BE49-F238E27FC236}">
                <a16:creationId xmlns:a16="http://schemas.microsoft.com/office/drawing/2014/main" id="{0AE61C8C-6F31-4A70-B012-78F59D62383B}"/>
              </a:ext>
            </a:extLst>
          </p:cNvPr>
          <p:cNvPicPr>
            <a:picLocks noChangeAspect="1"/>
          </p:cNvPicPr>
          <p:nvPr/>
        </p:nvPicPr>
        <p:blipFill>
          <a:blip r:embed="rId2"/>
          <a:stretch>
            <a:fillRect/>
          </a:stretch>
        </p:blipFill>
        <p:spPr>
          <a:xfrm>
            <a:off x="6794030" y="2141034"/>
            <a:ext cx="4191940" cy="1945637"/>
          </a:xfrm>
          <a:prstGeom prst="rect">
            <a:avLst/>
          </a:prstGeom>
        </p:spPr>
      </p:pic>
      <p:sp>
        <p:nvSpPr>
          <p:cNvPr id="6" name="TextBox 5">
            <a:extLst>
              <a:ext uri="{FF2B5EF4-FFF2-40B4-BE49-F238E27FC236}">
                <a16:creationId xmlns:a16="http://schemas.microsoft.com/office/drawing/2014/main" id="{80522710-180E-4EB5-B25A-0AF56DEB45F5}"/>
              </a:ext>
            </a:extLst>
          </p:cNvPr>
          <p:cNvSpPr txBox="1"/>
          <p:nvPr/>
        </p:nvSpPr>
        <p:spPr>
          <a:xfrm>
            <a:off x="9757363" y="3473215"/>
            <a:ext cx="10874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Reliance</a:t>
            </a:r>
            <a:endParaRPr lang="en-US"/>
          </a:p>
        </p:txBody>
      </p:sp>
      <p:pic>
        <p:nvPicPr>
          <p:cNvPr id="7" name="Picture 7" descr="Chart, histogram&#10;&#10;Description automatically generated">
            <a:extLst>
              <a:ext uri="{FF2B5EF4-FFF2-40B4-BE49-F238E27FC236}">
                <a16:creationId xmlns:a16="http://schemas.microsoft.com/office/drawing/2014/main" id="{D97D1E33-A311-4361-9550-2ADA45D26663}"/>
              </a:ext>
            </a:extLst>
          </p:cNvPr>
          <p:cNvPicPr>
            <a:picLocks noChangeAspect="1"/>
          </p:cNvPicPr>
          <p:nvPr/>
        </p:nvPicPr>
        <p:blipFill>
          <a:blip r:embed="rId3"/>
          <a:stretch>
            <a:fillRect/>
          </a:stretch>
        </p:blipFill>
        <p:spPr>
          <a:xfrm>
            <a:off x="6888103" y="4343219"/>
            <a:ext cx="4191940" cy="1859263"/>
          </a:xfrm>
          <a:prstGeom prst="rect">
            <a:avLst/>
          </a:prstGeom>
        </p:spPr>
      </p:pic>
      <p:sp>
        <p:nvSpPr>
          <p:cNvPr id="8" name="TextBox 7">
            <a:extLst>
              <a:ext uri="{FF2B5EF4-FFF2-40B4-BE49-F238E27FC236}">
                <a16:creationId xmlns:a16="http://schemas.microsoft.com/office/drawing/2014/main" id="{4B2C7C45-F54A-4666-B115-53AD3A1C8105}"/>
              </a:ext>
            </a:extLst>
          </p:cNvPr>
          <p:cNvSpPr txBox="1"/>
          <p:nvPr/>
        </p:nvSpPr>
        <p:spPr>
          <a:xfrm>
            <a:off x="10088386" y="5619868"/>
            <a:ext cx="805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Airtel</a:t>
            </a:r>
            <a:endParaRPr lang="en-US"/>
          </a:p>
        </p:txBody>
      </p:sp>
    </p:spTree>
    <p:extLst>
      <p:ext uri="{BB962C8B-B14F-4D97-AF65-F5344CB8AC3E}">
        <p14:creationId xmlns:p14="http://schemas.microsoft.com/office/powerpoint/2010/main" val="206064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5E7CD3-5A86-4188-A39D-57E5A680C61D}"/>
              </a:ext>
            </a:extLst>
          </p:cNvPr>
          <p:cNvSpPr>
            <a:spLocks noGrp="1"/>
          </p:cNvSpPr>
          <p:nvPr>
            <p:ph type="ftr" sz="quarter" idx="11"/>
          </p:nvPr>
        </p:nvSpPr>
        <p:spPr/>
        <p:txBody>
          <a:bodyPr/>
          <a:lstStyle/>
          <a:p>
            <a:r>
              <a:rPr lang="en-US" sz="1200">
                <a:latin typeface="Arial"/>
                <a:cs typeface="Arial"/>
              </a:rPr>
              <a:t>Time series analysis - Stock-ers</a:t>
            </a:r>
          </a:p>
        </p:txBody>
      </p:sp>
      <p:sp>
        <p:nvSpPr>
          <p:cNvPr id="5" name="Slide Number Placeholder 4">
            <a:extLst>
              <a:ext uri="{FF2B5EF4-FFF2-40B4-BE49-F238E27FC236}">
                <a16:creationId xmlns:a16="http://schemas.microsoft.com/office/drawing/2014/main" id="{15471776-5DC5-413E-9924-1444726B2E5E}"/>
              </a:ext>
            </a:extLst>
          </p:cNvPr>
          <p:cNvSpPr>
            <a:spLocks noGrp="1"/>
          </p:cNvSpPr>
          <p:nvPr>
            <p:ph type="sldNum" sz="quarter" idx="12"/>
          </p:nvPr>
        </p:nvSpPr>
        <p:spPr/>
        <p:txBody>
          <a:bodyPr/>
          <a:lstStyle/>
          <a:p>
            <a:fld id="{3A98EE3D-8CD1-4C3F-BD1C-C98C9596463C}" type="slidenum">
              <a:rPr lang="en-US" smtClean="0"/>
              <a:t>23</a:t>
            </a:fld>
            <a:endParaRPr lang="en-US"/>
          </a:p>
        </p:txBody>
      </p:sp>
      <p:sp>
        <p:nvSpPr>
          <p:cNvPr id="2" name="Title 1">
            <a:extLst>
              <a:ext uri="{FF2B5EF4-FFF2-40B4-BE49-F238E27FC236}">
                <a16:creationId xmlns:a16="http://schemas.microsoft.com/office/drawing/2014/main" id="{76D5AFC4-3B45-4ABE-83F3-EE85EED0B654}"/>
              </a:ext>
            </a:extLst>
          </p:cNvPr>
          <p:cNvSpPr>
            <a:spLocks noGrp="1"/>
          </p:cNvSpPr>
          <p:nvPr>
            <p:ph type="title" idx="4294967295"/>
          </p:nvPr>
        </p:nvSpPr>
        <p:spPr>
          <a:xfrm>
            <a:off x="828805" y="380261"/>
            <a:ext cx="10058400" cy="1450975"/>
          </a:xfrm>
        </p:spPr>
        <p:txBody>
          <a:bodyPr anchor="ctr">
            <a:normAutofit/>
          </a:bodyPr>
          <a:lstStyle/>
          <a:p>
            <a:pPr algn="ctr"/>
            <a:r>
              <a:rPr lang="en-US" sz="3200" b="1">
                <a:solidFill>
                  <a:schemeClr val="tx1"/>
                </a:solidFill>
                <a:latin typeface="Arial Black"/>
                <a:cs typeface="Arial"/>
              </a:rPr>
              <a:t>Relative Strength Index</a:t>
            </a:r>
          </a:p>
        </p:txBody>
      </p:sp>
      <p:sp>
        <p:nvSpPr>
          <p:cNvPr id="16" name="Content Placeholder 15">
            <a:extLst>
              <a:ext uri="{FF2B5EF4-FFF2-40B4-BE49-F238E27FC236}">
                <a16:creationId xmlns:a16="http://schemas.microsoft.com/office/drawing/2014/main" id="{DCE949EA-5D7F-423D-A5B9-A655791EABFE}"/>
              </a:ext>
            </a:extLst>
          </p:cNvPr>
          <p:cNvSpPr>
            <a:spLocks noGrp="1"/>
          </p:cNvSpPr>
          <p:nvPr>
            <p:ph idx="4294967295"/>
          </p:nvPr>
        </p:nvSpPr>
        <p:spPr>
          <a:xfrm>
            <a:off x="686741" y="1958152"/>
            <a:ext cx="5891153" cy="3929416"/>
          </a:xfrm>
        </p:spPr>
        <p:txBody>
          <a:bodyPr vert="horz" lIns="0" tIns="45720" rIns="0" bIns="45720" rtlCol="0" anchor="t">
            <a:normAutofit/>
          </a:bodyPr>
          <a:lstStyle/>
          <a:p>
            <a:pPr>
              <a:buFont typeface="Arial" panose="020F0502020204030204" pitchFamily="34" charset="0"/>
              <a:buChar char="•"/>
            </a:pPr>
            <a:r>
              <a:rPr lang="en-US">
                <a:latin typeface="Arial"/>
                <a:cs typeface="Arial"/>
              </a:rPr>
              <a:t>The Relative Strength Index is a momentum indicator that evaluates overbought or oversold conditions by measuring the magnitude of recent price changes for various assets.</a:t>
            </a:r>
          </a:p>
          <a:p>
            <a:pPr>
              <a:buFont typeface="Arial" panose="020F0502020204030204" pitchFamily="34" charset="0"/>
              <a:buChar char="•"/>
            </a:pPr>
            <a:endParaRPr lang="en-US">
              <a:latin typeface="Arial"/>
              <a:cs typeface="Arial"/>
            </a:endParaRPr>
          </a:p>
          <a:p>
            <a:pPr>
              <a:buFont typeface="Arial" panose="020F0502020204030204" pitchFamily="34" charset="0"/>
              <a:buChar char="•"/>
            </a:pPr>
            <a:r>
              <a:rPr lang="en-US">
                <a:latin typeface="Arial"/>
                <a:ea typeface="+mn-lt"/>
                <a:cs typeface="+mn-lt"/>
              </a:rPr>
              <a:t>When the RSI surpasses the horizontal 30 reference level, it is a bullish sign and when it slides below the horizontal 70 reference level, it is a bearish sign.</a:t>
            </a:r>
          </a:p>
        </p:txBody>
      </p:sp>
      <p:pic>
        <p:nvPicPr>
          <p:cNvPr id="6" name="Picture 6" descr="Chart, histogram&#10;&#10;Description automatically generated">
            <a:extLst>
              <a:ext uri="{FF2B5EF4-FFF2-40B4-BE49-F238E27FC236}">
                <a16:creationId xmlns:a16="http://schemas.microsoft.com/office/drawing/2014/main" id="{AD0C6C01-A8F4-F45B-389A-80E9D4BAEC09}"/>
              </a:ext>
            </a:extLst>
          </p:cNvPr>
          <p:cNvPicPr>
            <a:picLocks noChangeAspect="1"/>
          </p:cNvPicPr>
          <p:nvPr/>
        </p:nvPicPr>
        <p:blipFill>
          <a:blip r:embed="rId2"/>
          <a:stretch>
            <a:fillRect/>
          </a:stretch>
        </p:blipFill>
        <p:spPr>
          <a:xfrm>
            <a:off x="6571989" y="2072482"/>
            <a:ext cx="5070952" cy="2984432"/>
          </a:xfrm>
          <a:prstGeom prst="rect">
            <a:avLst/>
          </a:prstGeom>
        </p:spPr>
      </p:pic>
    </p:spTree>
    <p:extLst>
      <p:ext uri="{BB962C8B-B14F-4D97-AF65-F5344CB8AC3E}">
        <p14:creationId xmlns:p14="http://schemas.microsoft.com/office/powerpoint/2010/main" val="2145434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5E7CD3-5A86-4188-A39D-57E5A680C61D}"/>
              </a:ext>
            </a:extLst>
          </p:cNvPr>
          <p:cNvSpPr>
            <a:spLocks noGrp="1"/>
          </p:cNvSpPr>
          <p:nvPr>
            <p:ph type="ftr" sz="quarter" idx="11"/>
          </p:nvPr>
        </p:nvSpPr>
        <p:spPr/>
        <p:txBody>
          <a:bodyPr/>
          <a:lstStyle/>
          <a:p>
            <a:r>
              <a:rPr lang="en-US" sz="1200">
                <a:latin typeface="Arial"/>
                <a:cs typeface="Arial"/>
              </a:rPr>
              <a:t>Time series analysis - Stock-ers</a:t>
            </a:r>
          </a:p>
        </p:txBody>
      </p:sp>
      <p:sp>
        <p:nvSpPr>
          <p:cNvPr id="5" name="Slide Number Placeholder 4">
            <a:extLst>
              <a:ext uri="{FF2B5EF4-FFF2-40B4-BE49-F238E27FC236}">
                <a16:creationId xmlns:a16="http://schemas.microsoft.com/office/drawing/2014/main" id="{15471776-5DC5-413E-9924-1444726B2E5E}"/>
              </a:ext>
            </a:extLst>
          </p:cNvPr>
          <p:cNvSpPr>
            <a:spLocks noGrp="1"/>
          </p:cNvSpPr>
          <p:nvPr>
            <p:ph type="sldNum" sz="quarter" idx="12"/>
          </p:nvPr>
        </p:nvSpPr>
        <p:spPr/>
        <p:txBody>
          <a:bodyPr/>
          <a:lstStyle/>
          <a:p>
            <a:fld id="{3A98EE3D-8CD1-4C3F-BD1C-C98C9596463C}" type="slidenum">
              <a:rPr lang="en-US" smtClean="0"/>
              <a:t>24</a:t>
            </a:fld>
            <a:endParaRPr lang="en-US"/>
          </a:p>
        </p:txBody>
      </p:sp>
      <p:sp>
        <p:nvSpPr>
          <p:cNvPr id="2" name="Title 1">
            <a:extLst>
              <a:ext uri="{FF2B5EF4-FFF2-40B4-BE49-F238E27FC236}">
                <a16:creationId xmlns:a16="http://schemas.microsoft.com/office/drawing/2014/main" id="{76D5AFC4-3B45-4ABE-83F3-EE85EED0B654}"/>
              </a:ext>
            </a:extLst>
          </p:cNvPr>
          <p:cNvSpPr>
            <a:spLocks noGrp="1"/>
          </p:cNvSpPr>
          <p:nvPr>
            <p:ph type="title" idx="4294967295"/>
          </p:nvPr>
        </p:nvSpPr>
        <p:spPr>
          <a:xfrm>
            <a:off x="755931" y="440596"/>
            <a:ext cx="10058400" cy="1450975"/>
          </a:xfrm>
        </p:spPr>
        <p:txBody>
          <a:bodyPr anchor="ctr">
            <a:normAutofit/>
          </a:bodyPr>
          <a:lstStyle/>
          <a:p>
            <a:pPr algn="ctr"/>
            <a:r>
              <a:rPr lang="en-US" sz="3200" b="1">
                <a:solidFill>
                  <a:schemeClr val="tx1"/>
                </a:solidFill>
                <a:latin typeface="Arial Black"/>
                <a:cs typeface="Arial"/>
              </a:rPr>
              <a:t>Bollinger Bands</a:t>
            </a:r>
            <a:endParaRPr lang="en-US" sz="3200">
              <a:solidFill>
                <a:schemeClr val="tx1"/>
              </a:solidFill>
              <a:latin typeface="Bembo" panose="020F0302020204030204"/>
            </a:endParaRPr>
          </a:p>
        </p:txBody>
      </p:sp>
      <p:sp>
        <p:nvSpPr>
          <p:cNvPr id="16" name="Content Placeholder 15">
            <a:extLst>
              <a:ext uri="{FF2B5EF4-FFF2-40B4-BE49-F238E27FC236}">
                <a16:creationId xmlns:a16="http://schemas.microsoft.com/office/drawing/2014/main" id="{DCE949EA-5D7F-423D-A5B9-A655791EABFE}"/>
              </a:ext>
            </a:extLst>
          </p:cNvPr>
          <p:cNvSpPr>
            <a:spLocks noGrp="1"/>
          </p:cNvSpPr>
          <p:nvPr>
            <p:ph idx="4294967295"/>
          </p:nvPr>
        </p:nvSpPr>
        <p:spPr>
          <a:xfrm>
            <a:off x="701711" y="1979233"/>
            <a:ext cx="5505450" cy="4616315"/>
          </a:xfrm>
        </p:spPr>
        <p:txBody>
          <a:bodyPr vert="horz" lIns="0" tIns="45720" rIns="0" bIns="45720" rtlCol="0" anchor="t">
            <a:normAutofit lnSpcReduction="10000"/>
          </a:bodyPr>
          <a:lstStyle/>
          <a:p>
            <a:pPr>
              <a:buFont typeface="Arial" panose="020F0502020204030204" pitchFamily="34" charset="0"/>
              <a:buChar char="•"/>
            </a:pPr>
            <a:r>
              <a:rPr lang="en-US">
                <a:latin typeface="Arial"/>
                <a:ea typeface="+mn-lt"/>
                <a:cs typeface="+mn-lt"/>
              </a:rPr>
              <a:t>A Bollinger Band is a technical analysis tool defined by a set of trendlines plotted two</a:t>
            </a:r>
            <a:r>
              <a:rPr lang="en-US">
                <a:solidFill>
                  <a:srgbClr val="404040"/>
                </a:solidFill>
                <a:latin typeface="Arial"/>
                <a:ea typeface="+mn-lt"/>
                <a:cs typeface="+mn-lt"/>
              </a:rPr>
              <a:t> standard deviations (positively and negatively) away from a simple moving average </a:t>
            </a:r>
            <a:r>
              <a:rPr lang="en-US">
                <a:latin typeface="Arial"/>
                <a:ea typeface="+mn-lt"/>
                <a:cs typeface="+mn-lt"/>
              </a:rPr>
              <a:t>(SMA) of a security's price, but which can be adjusted to user preferences.</a:t>
            </a:r>
            <a:endParaRPr lang="en-US">
              <a:latin typeface="Arial Nova Light" panose="020F0502020204030204"/>
              <a:ea typeface="+mn-lt"/>
              <a:cs typeface="+mn-lt"/>
            </a:endParaRPr>
          </a:p>
          <a:p>
            <a:pPr>
              <a:buFont typeface="Arial" panose="020F0502020204030204" pitchFamily="34" charset="0"/>
              <a:buChar char="•"/>
            </a:pPr>
            <a:r>
              <a:rPr lang="en-US">
                <a:latin typeface="Arial"/>
                <a:ea typeface="+mn-lt"/>
                <a:cs typeface="+mn-lt"/>
              </a:rPr>
              <a:t>When stock prices continually touch the upper Bollinger Band, the prices are thought to be overbought; conversely, when they continually touch the lower band, prices are thought to be oversold, triggering a buy signal. </a:t>
            </a:r>
            <a:endParaRPr lang="en-US">
              <a:latin typeface="Arial Nova Light" panose="020F0502020204030204"/>
              <a:ea typeface="+mn-lt"/>
              <a:cs typeface="+mn-lt"/>
            </a:endParaRPr>
          </a:p>
          <a:p>
            <a:pPr>
              <a:buFont typeface="Arial" panose="020F0502020204030204" pitchFamily="34" charset="0"/>
              <a:buChar char="•"/>
            </a:pPr>
            <a:r>
              <a:rPr lang="en-US">
                <a:latin typeface="Arial"/>
                <a:ea typeface="+mn-lt"/>
                <a:cs typeface="+mn-lt"/>
              </a:rPr>
              <a:t>When using Bollinger Bands, </a:t>
            </a:r>
            <a:r>
              <a:rPr lang="en-US" b="1">
                <a:latin typeface="Arial"/>
                <a:ea typeface="+mn-lt"/>
                <a:cs typeface="+mn-lt"/>
              </a:rPr>
              <a:t>designate the upper and lower bands as price targets</a:t>
            </a:r>
            <a:r>
              <a:rPr lang="en-US">
                <a:latin typeface="Arial"/>
                <a:ea typeface="+mn-lt"/>
                <a:cs typeface="+mn-lt"/>
              </a:rPr>
              <a:t>.</a:t>
            </a:r>
            <a:br>
              <a:rPr lang="en-US">
                <a:latin typeface="Arial"/>
                <a:ea typeface="+mn-lt"/>
                <a:cs typeface="+mn-lt"/>
              </a:rPr>
            </a:br>
            <a:endParaRPr lang="en-US">
              <a:ea typeface="+mn-lt"/>
              <a:cs typeface="+mn-lt"/>
            </a:endParaRPr>
          </a:p>
        </p:txBody>
      </p:sp>
      <p:sp>
        <p:nvSpPr>
          <p:cNvPr id="17" name="Rectangle 16">
            <a:extLst>
              <a:ext uri="{FF2B5EF4-FFF2-40B4-BE49-F238E27FC236}">
                <a16:creationId xmlns:a16="http://schemas.microsoft.com/office/drawing/2014/main" id="{74C82490-7A61-40B4-9631-905AD69A6506}"/>
              </a:ext>
            </a:extLst>
          </p:cNvPr>
          <p:cNvSpPr/>
          <p:nvPr/>
        </p:nvSpPr>
        <p:spPr>
          <a:xfrm>
            <a:off x="6885868" y="4341165"/>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sp>
        <p:nvSpPr>
          <p:cNvPr id="18" name="Rectangle 17">
            <a:extLst>
              <a:ext uri="{FF2B5EF4-FFF2-40B4-BE49-F238E27FC236}">
                <a16:creationId xmlns:a16="http://schemas.microsoft.com/office/drawing/2014/main" id="{003B2FB0-C604-4B31-A806-1021456E32E5}"/>
              </a:ext>
            </a:extLst>
          </p:cNvPr>
          <p:cNvSpPr/>
          <p:nvPr/>
        </p:nvSpPr>
        <p:spPr>
          <a:xfrm>
            <a:off x="6885868" y="2149239"/>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pic>
        <p:nvPicPr>
          <p:cNvPr id="3" name="Picture 5" descr="Chart&#10;&#10;Description automatically generated">
            <a:extLst>
              <a:ext uri="{FF2B5EF4-FFF2-40B4-BE49-F238E27FC236}">
                <a16:creationId xmlns:a16="http://schemas.microsoft.com/office/drawing/2014/main" id="{FFEF4E81-E83C-49DF-A9FD-9F65E18F69D8}"/>
              </a:ext>
            </a:extLst>
          </p:cNvPr>
          <p:cNvPicPr>
            <a:picLocks noChangeAspect="1"/>
          </p:cNvPicPr>
          <p:nvPr/>
        </p:nvPicPr>
        <p:blipFill>
          <a:blip r:embed="rId2"/>
          <a:stretch>
            <a:fillRect/>
          </a:stretch>
        </p:blipFill>
        <p:spPr>
          <a:xfrm>
            <a:off x="6885890" y="2147434"/>
            <a:ext cx="4008219" cy="1855915"/>
          </a:xfrm>
          <a:prstGeom prst="rect">
            <a:avLst/>
          </a:prstGeom>
        </p:spPr>
      </p:pic>
      <p:pic>
        <p:nvPicPr>
          <p:cNvPr id="6" name="Picture 6" descr="Chart, histogram&#10;&#10;Description automatically generated">
            <a:extLst>
              <a:ext uri="{FF2B5EF4-FFF2-40B4-BE49-F238E27FC236}">
                <a16:creationId xmlns:a16="http://schemas.microsoft.com/office/drawing/2014/main" id="{CC93A2F1-6FAF-439F-860F-6C699D74BDB3}"/>
              </a:ext>
            </a:extLst>
          </p:cNvPr>
          <p:cNvPicPr>
            <a:picLocks noChangeAspect="1"/>
          </p:cNvPicPr>
          <p:nvPr/>
        </p:nvPicPr>
        <p:blipFill>
          <a:blip r:embed="rId3"/>
          <a:stretch>
            <a:fillRect/>
          </a:stretch>
        </p:blipFill>
        <p:spPr>
          <a:xfrm>
            <a:off x="6885890" y="4338806"/>
            <a:ext cx="4013199" cy="1850935"/>
          </a:xfrm>
          <a:prstGeom prst="rect">
            <a:avLst/>
          </a:prstGeom>
        </p:spPr>
      </p:pic>
    </p:spTree>
    <p:extLst>
      <p:ext uri="{BB962C8B-B14F-4D97-AF65-F5344CB8AC3E}">
        <p14:creationId xmlns:p14="http://schemas.microsoft.com/office/powerpoint/2010/main" val="1513929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5E7CD3-5A86-4188-A39D-57E5A680C61D}"/>
              </a:ext>
            </a:extLst>
          </p:cNvPr>
          <p:cNvSpPr>
            <a:spLocks noGrp="1"/>
          </p:cNvSpPr>
          <p:nvPr>
            <p:ph type="ftr" sz="quarter" idx="11"/>
          </p:nvPr>
        </p:nvSpPr>
        <p:spPr/>
        <p:txBody>
          <a:bodyPr/>
          <a:lstStyle/>
          <a:p>
            <a:r>
              <a:rPr lang="en-US" sz="1200">
                <a:latin typeface="Arial"/>
                <a:cs typeface="Arial"/>
              </a:rPr>
              <a:t>Time series analysis - Stock-ers</a:t>
            </a:r>
          </a:p>
        </p:txBody>
      </p:sp>
      <p:sp>
        <p:nvSpPr>
          <p:cNvPr id="5" name="Slide Number Placeholder 4">
            <a:extLst>
              <a:ext uri="{FF2B5EF4-FFF2-40B4-BE49-F238E27FC236}">
                <a16:creationId xmlns:a16="http://schemas.microsoft.com/office/drawing/2014/main" id="{15471776-5DC5-413E-9924-1444726B2E5E}"/>
              </a:ext>
            </a:extLst>
          </p:cNvPr>
          <p:cNvSpPr>
            <a:spLocks noGrp="1"/>
          </p:cNvSpPr>
          <p:nvPr>
            <p:ph type="sldNum" sz="quarter" idx="12"/>
          </p:nvPr>
        </p:nvSpPr>
        <p:spPr/>
        <p:txBody>
          <a:bodyPr/>
          <a:lstStyle/>
          <a:p>
            <a:fld id="{3A98EE3D-8CD1-4C3F-BD1C-C98C9596463C}" type="slidenum">
              <a:rPr lang="en-US" smtClean="0"/>
              <a:t>25</a:t>
            </a:fld>
            <a:endParaRPr lang="en-US"/>
          </a:p>
        </p:txBody>
      </p:sp>
      <p:sp>
        <p:nvSpPr>
          <p:cNvPr id="2" name="Title 1">
            <a:extLst>
              <a:ext uri="{FF2B5EF4-FFF2-40B4-BE49-F238E27FC236}">
                <a16:creationId xmlns:a16="http://schemas.microsoft.com/office/drawing/2014/main" id="{76D5AFC4-3B45-4ABE-83F3-EE85EED0B654}"/>
              </a:ext>
            </a:extLst>
          </p:cNvPr>
          <p:cNvSpPr>
            <a:spLocks noGrp="1"/>
          </p:cNvSpPr>
          <p:nvPr>
            <p:ph type="title" idx="4294967295"/>
          </p:nvPr>
        </p:nvSpPr>
        <p:spPr>
          <a:xfrm>
            <a:off x="1068888" y="395974"/>
            <a:ext cx="10058400" cy="1449387"/>
          </a:xfrm>
        </p:spPr>
        <p:txBody>
          <a:bodyPr anchor="ctr">
            <a:normAutofit/>
          </a:bodyPr>
          <a:lstStyle/>
          <a:p>
            <a:pPr algn="ctr"/>
            <a:r>
              <a:rPr lang="en-US" sz="3200" b="1">
                <a:solidFill>
                  <a:schemeClr val="tx1"/>
                </a:solidFill>
                <a:latin typeface="Arial Black"/>
                <a:cs typeface="Arial"/>
              </a:rPr>
              <a:t>Why Stock-</a:t>
            </a:r>
            <a:r>
              <a:rPr lang="en-US" sz="3200" b="1" err="1">
                <a:solidFill>
                  <a:schemeClr val="tx1"/>
                </a:solidFill>
                <a:latin typeface="Arial Black"/>
                <a:cs typeface="Arial"/>
              </a:rPr>
              <a:t>ers</a:t>
            </a:r>
            <a:r>
              <a:rPr lang="en-US" sz="3200" b="1">
                <a:solidFill>
                  <a:schemeClr val="tx1"/>
                </a:solidFill>
                <a:latin typeface="Arial Black"/>
                <a:cs typeface="Arial"/>
              </a:rPr>
              <a:t>?</a:t>
            </a:r>
          </a:p>
        </p:txBody>
      </p:sp>
      <p:sp>
        <p:nvSpPr>
          <p:cNvPr id="16" name="Content Placeholder 15">
            <a:extLst>
              <a:ext uri="{FF2B5EF4-FFF2-40B4-BE49-F238E27FC236}">
                <a16:creationId xmlns:a16="http://schemas.microsoft.com/office/drawing/2014/main" id="{DCE949EA-5D7F-423D-A5B9-A655791EABFE}"/>
              </a:ext>
            </a:extLst>
          </p:cNvPr>
          <p:cNvSpPr>
            <a:spLocks noGrp="1"/>
          </p:cNvSpPr>
          <p:nvPr>
            <p:ph idx="4294967295"/>
          </p:nvPr>
        </p:nvSpPr>
        <p:spPr>
          <a:xfrm>
            <a:off x="753623" y="1713560"/>
            <a:ext cx="10811227" cy="3346157"/>
          </a:xfrm>
        </p:spPr>
        <p:txBody>
          <a:bodyPr vert="horz" lIns="0" tIns="45720" rIns="0" bIns="45720" rtlCol="0" anchor="t">
            <a:noAutofit/>
          </a:bodyPr>
          <a:lstStyle/>
          <a:p>
            <a:pPr>
              <a:buFont typeface="Arial" panose="020F0502020204030204" pitchFamily="34" charset="0"/>
              <a:buChar char="•"/>
            </a:pPr>
            <a:r>
              <a:rPr lang="en-US">
                <a:latin typeface="Arial"/>
                <a:cs typeface="Arial"/>
              </a:rPr>
              <a:t>Since Airtel is performing consistently, and if SRK is not ready to take up the risk, then, he can invest in Airtel. Airtel being the best in telecom industry.</a:t>
            </a:r>
          </a:p>
          <a:p>
            <a:pPr>
              <a:buFont typeface="Arial" panose="020F0502020204030204" pitchFamily="34" charset="0"/>
              <a:buChar char="•"/>
            </a:pPr>
            <a:r>
              <a:rPr lang="en-US">
                <a:latin typeface="Arial"/>
                <a:cs typeface="Arial"/>
              </a:rPr>
              <a:t>Reliance has a steady growth, it has faced downfalls in the past. It has the potential to generate high revenue and bring in huge profits. If SRK can afford to take that risk, he can most certainly invest in Jio.</a:t>
            </a:r>
          </a:p>
          <a:p>
            <a:pPr>
              <a:buFont typeface="Arial" panose="020F0502020204030204" pitchFamily="34" charset="0"/>
              <a:buChar char="•"/>
            </a:pPr>
            <a:r>
              <a:rPr lang="en-US">
                <a:latin typeface="Arial"/>
                <a:cs typeface="Arial"/>
              </a:rPr>
              <a:t>We use real time data – shows the updated price or volume information on a tick-by-tick or minute-by-minute basis for stock that trades on the exchange.</a:t>
            </a:r>
            <a:endParaRPr lang="en-US"/>
          </a:p>
          <a:p>
            <a:pPr>
              <a:buFont typeface="Arial" panose="020F0502020204030204" pitchFamily="34" charset="0"/>
              <a:buChar char="•"/>
            </a:pPr>
            <a:r>
              <a:rPr lang="en-US">
                <a:latin typeface="Arial"/>
                <a:cs typeface="Arial"/>
              </a:rPr>
              <a:t>Separate tabs for Laymen, Statisticians – Interactive graphs, point estimates for about 90 days</a:t>
            </a:r>
          </a:p>
          <a:p>
            <a:pPr>
              <a:buFont typeface="Arial" panose="020F0502020204030204" pitchFamily="34" charset="0"/>
              <a:buChar char="•"/>
            </a:pPr>
            <a:endParaRPr lang="en-US">
              <a:latin typeface="Arial"/>
              <a:cs typeface="Arial"/>
            </a:endParaRPr>
          </a:p>
          <a:p>
            <a:pPr>
              <a:buFont typeface="Arial" panose="020F0502020204030204" pitchFamily="34" charset="0"/>
              <a:buChar char="•"/>
            </a:pPr>
            <a:endParaRPr lang="en-US">
              <a:latin typeface="Arial"/>
              <a:cs typeface="Arial"/>
            </a:endParaRPr>
          </a:p>
        </p:txBody>
      </p:sp>
      <p:pic>
        <p:nvPicPr>
          <p:cNvPr id="3" name="Picture 5">
            <a:extLst>
              <a:ext uri="{FF2B5EF4-FFF2-40B4-BE49-F238E27FC236}">
                <a16:creationId xmlns:a16="http://schemas.microsoft.com/office/drawing/2014/main" id="{BBEC3329-B8E2-463F-920F-874942201D0A}"/>
              </a:ext>
            </a:extLst>
          </p:cNvPr>
          <p:cNvPicPr>
            <a:picLocks noChangeAspect="1"/>
          </p:cNvPicPr>
          <p:nvPr/>
        </p:nvPicPr>
        <p:blipFill>
          <a:blip r:embed="rId2"/>
          <a:stretch>
            <a:fillRect/>
          </a:stretch>
        </p:blipFill>
        <p:spPr>
          <a:xfrm>
            <a:off x="8816623" y="5625865"/>
            <a:ext cx="2743200" cy="723900"/>
          </a:xfrm>
          <a:prstGeom prst="rect">
            <a:avLst/>
          </a:prstGeom>
        </p:spPr>
      </p:pic>
    </p:spTree>
    <p:extLst>
      <p:ext uri="{BB962C8B-B14F-4D97-AF65-F5344CB8AC3E}">
        <p14:creationId xmlns:p14="http://schemas.microsoft.com/office/powerpoint/2010/main" val="1571614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5E7CD3-5A86-4188-A39D-57E5A680C61D}"/>
              </a:ext>
            </a:extLst>
          </p:cNvPr>
          <p:cNvSpPr>
            <a:spLocks noGrp="1"/>
          </p:cNvSpPr>
          <p:nvPr>
            <p:ph type="ftr" sz="quarter" idx="11"/>
          </p:nvPr>
        </p:nvSpPr>
        <p:spPr/>
        <p:txBody>
          <a:bodyPr/>
          <a:lstStyle/>
          <a:p>
            <a:r>
              <a:rPr lang="en-US" sz="1200">
                <a:latin typeface="Arial"/>
                <a:cs typeface="Arial"/>
              </a:rPr>
              <a:t>Time series analysis - Stock-ers</a:t>
            </a:r>
          </a:p>
        </p:txBody>
      </p:sp>
      <p:sp>
        <p:nvSpPr>
          <p:cNvPr id="5" name="Slide Number Placeholder 4">
            <a:extLst>
              <a:ext uri="{FF2B5EF4-FFF2-40B4-BE49-F238E27FC236}">
                <a16:creationId xmlns:a16="http://schemas.microsoft.com/office/drawing/2014/main" id="{15471776-5DC5-413E-9924-1444726B2E5E}"/>
              </a:ext>
            </a:extLst>
          </p:cNvPr>
          <p:cNvSpPr>
            <a:spLocks noGrp="1"/>
          </p:cNvSpPr>
          <p:nvPr>
            <p:ph type="sldNum" sz="quarter" idx="12"/>
          </p:nvPr>
        </p:nvSpPr>
        <p:spPr/>
        <p:txBody>
          <a:bodyPr/>
          <a:lstStyle/>
          <a:p>
            <a:fld id="{3A98EE3D-8CD1-4C3F-BD1C-C98C9596463C}" type="slidenum">
              <a:rPr lang="en-US" smtClean="0"/>
              <a:t>26</a:t>
            </a:fld>
            <a:endParaRPr lang="en-US"/>
          </a:p>
        </p:txBody>
      </p:sp>
      <p:sp>
        <p:nvSpPr>
          <p:cNvPr id="2" name="Title 1">
            <a:extLst>
              <a:ext uri="{FF2B5EF4-FFF2-40B4-BE49-F238E27FC236}">
                <a16:creationId xmlns:a16="http://schemas.microsoft.com/office/drawing/2014/main" id="{76D5AFC4-3B45-4ABE-83F3-EE85EED0B654}"/>
              </a:ext>
            </a:extLst>
          </p:cNvPr>
          <p:cNvSpPr>
            <a:spLocks noGrp="1"/>
          </p:cNvSpPr>
          <p:nvPr>
            <p:ph type="title" idx="4294967295"/>
          </p:nvPr>
        </p:nvSpPr>
        <p:spPr>
          <a:xfrm>
            <a:off x="1078295" y="725234"/>
            <a:ext cx="10039586" cy="1129536"/>
          </a:xfrm>
        </p:spPr>
        <p:txBody>
          <a:bodyPr anchor="ctr">
            <a:normAutofit/>
          </a:bodyPr>
          <a:lstStyle/>
          <a:p>
            <a:pPr algn="ctr"/>
            <a:r>
              <a:rPr lang="en-US" sz="3200" b="1">
                <a:solidFill>
                  <a:schemeClr val="tx1"/>
                </a:solidFill>
                <a:latin typeface="Arial Black"/>
                <a:cs typeface="Arial"/>
              </a:rPr>
              <a:t>Potential Improvements!</a:t>
            </a:r>
            <a:endParaRPr lang="en-US" sz="3200">
              <a:solidFill>
                <a:schemeClr val="tx1"/>
              </a:solidFill>
              <a:ea typeface="+mj-lt"/>
              <a:cs typeface="+mj-lt"/>
            </a:endParaRPr>
          </a:p>
          <a:p>
            <a:pPr algn="ctr"/>
            <a:endParaRPr lang="en-US" sz="3200" b="1">
              <a:solidFill>
                <a:schemeClr val="tx1"/>
              </a:solidFill>
              <a:latin typeface="Arial Black"/>
              <a:cs typeface="Arial"/>
            </a:endParaRPr>
          </a:p>
        </p:txBody>
      </p:sp>
      <p:sp>
        <p:nvSpPr>
          <p:cNvPr id="16" name="Content Placeholder 15">
            <a:extLst>
              <a:ext uri="{FF2B5EF4-FFF2-40B4-BE49-F238E27FC236}">
                <a16:creationId xmlns:a16="http://schemas.microsoft.com/office/drawing/2014/main" id="{DCE949EA-5D7F-423D-A5B9-A655791EABFE}"/>
              </a:ext>
            </a:extLst>
          </p:cNvPr>
          <p:cNvSpPr>
            <a:spLocks noGrp="1"/>
          </p:cNvSpPr>
          <p:nvPr>
            <p:ph idx="4294967295"/>
          </p:nvPr>
        </p:nvSpPr>
        <p:spPr>
          <a:xfrm>
            <a:off x="678366" y="1713559"/>
            <a:ext cx="6154559" cy="4277489"/>
          </a:xfrm>
        </p:spPr>
        <p:txBody>
          <a:bodyPr vert="horz" lIns="0" tIns="45720" rIns="0" bIns="45720" rtlCol="0" anchor="t">
            <a:normAutofit fontScale="92500" lnSpcReduction="10000"/>
          </a:bodyPr>
          <a:lstStyle/>
          <a:p>
            <a:pPr>
              <a:buFont typeface="Arial,Sans-Serif" panose="020F0502020204030204" pitchFamily="34" charset="0"/>
              <a:buChar char="•"/>
            </a:pPr>
            <a:r>
              <a:rPr lang="en-US">
                <a:latin typeface="Arial"/>
                <a:cs typeface="Arial"/>
              </a:rPr>
              <a:t>It takes time for the graphs to load – This can be resolved using various optimization methods.</a:t>
            </a:r>
            <a:endParaRPr lang="en-US">
              <a:ea typeface="+mn-lt"/>
              <a:cs typeface="+mn-lt"/>
            </a:endParaRPr>
          </a:p>
          <a:p>
            <a:pPr>
              <a:buFont typeface="Arial,Sans-Serif" panose="020F0502020204030204" pitchFamily="34" charset="0"/>
              <a:buChar char="•"/>
            </a:pPr>
            <a:endParaRPr lang="en-US">
              <a:ea typeface="+mn-lt"/>
              <a:cs typeface="+mn-lt"/>
            </a:endParaRPr>
          </a:p>
          <a:p>
            <a:pPr>
              <a:buFont typeface="Arial,Sans-Serif" panose="020F0502020204030204" pitchFamily="34" charset="0"/>
              <a:buChar char="•"/>
            </a:pPr>
            <a:r>
              <a:rPr lang="en-US">
                <a:latin typeface="Arial"/>
                <a:cs typeface="Arial"/>
              </a:rPr>
              <a:t>Clubbing multiple graphs together – Example: Candle-Stick Chart</a:t>
            </a:r>
            <a:endParaRPr lang="en-US">
              <a:ea typeface="+mn-lt"/>
              <a:cs typeface="+mn-lt"/>
            </a:endParaRPr>
          </a:p>
          <a:p>
            <a:pPr>
              <a:buFont typeface="Arial,Sans-Serif" panose="020F0502020204030204" pitchFamily="34" charset="0"/>
              <a:buChar char="•"/>
            </a:pPr>
            <a:endParaRPr lang="en-US">
              <a:ea typeface="+mn-lt"/>
              <a:cs typeface="+mn-lt"/>
            </a:endParaRPr>
          </a:p>
          <a:p>
            <a:pPr>
              <a:buFont typeface="Arial,Sans-Serif" panose="020F0502020204030204" pitchFamily="34" charset="0"/>
              <a:buChar char="•"/>
            </a:pPr>
            <a:r>
              <a:rPr lang="en-US">
                <a:latin typeface="Arial"/>
                <a:cs typeface="Arial"/>
              </a:rPr>
              <a:t>The front end part of it could have been more attractive – Using JavaScript components.</a:t>
            </a:r>
            <a:endParaRPr lang="en-US">
              <a:ea typeface="+mn-lt"/>
              <a:cs typeface="+mn-lt"/>
            </a:endParaRPr>
          </a:p>
          <a:p>
            <a:pPr>
              <a:buFont typeface="Arial,Sans-Serif" panose="020F0502020204030204" pitchFamily="34" charset="0"/>
              <a:buChar char="•"/>
            </a:pPr>
            <a:endParaRPr lang="en-US">
              <a:ea typeface="+mn-lt"/>
              <a:cs typeface="+mn-lt"/>
            </a:endParaRPr>
          </a:p>
          <a:p>
            <a:pPr>
              <a:buFont typeface="Arial,Sans-Serif" panose="020F0502020204030204" pitchFamily="34" charset="0"/>
              <a:buChar char="•"/>
            </a:pPr>
            <a:r>
              <a:rPr lang="en-US">
                <a:latin typeface="Arial"/>
                <a:cs typeface="Arial"/>
              </a:rPr>
              <a:t>News section for news grabbers.</a:t>
            </a:r>
            <a:endParaRPr lang="en-US">
              <a:ea typeface="+mn-lt"/>
              <a:cs typeface="+mn-lt"/>
            </a:endParaRPr>
          </a:p>
          <a:p>
            <a:pPr>
              <a:buFont typeface="Arial" panose="020F0502020204030204" pitchFamily="34" charset="0"/>
              <a:buChar char="•"/>
            </a:pPr>
            <a:endParaRPr lang="en-US">
              <a:latin typeface="Arial"/>
              <a:cs typeface="Arial"/>
            </a:endParaRPr>
          </a:p>
        </p:txBody>
      </p:sp>
      <p:pic>
        <p:nvPicPr>
          <p:cNvPr id="3" name="Picture 5" descr="Graphical user interface, application&#10;&#10;Description automatically generated">
            <a:extLst>
              <a:ext uri="{FF2B5EF4-FFF2-40B4-BE49-F238E27FC236}">
                <a16:creationId xmlns:a16="http://schemas.microsoft.com/office/drawing/2014/main" id="{CB94D61D-8259-4312-AB15-90FECE1A13C5}"/>
              </a:ext>
            </a:extLst>
          </p:cNvPr>
          <p:cNvPicPr>
            <a:picLocks noChangeAspect="1"/>
          </p:cNvPicPr>
          <p:nvPr/>
        </p:nvPicPr>
        <p:blipFill>
          <a:blip r:embed="rId2"/>
          <a:stretch>
            <a:fillRect/>
          </a:stretch>
        </p:blipFill>
        <p:spPr>
          <a:xfrm>
            <a:off x="6878696" y="3983919"/>
            <a:ext cx="4003792" cy="1844087"/>
          </a:xfrm>
          <a:prstGeom prst="rect">
            <a:avLst/>
          </a:prstGeom>
        </p:spPr>
      </p:pic>
      <p:pic>
        <p:nvPicPr>
          <p:cNvPr id="6" name="Picture 6" descr="A picture containing text, clock&#10;&#10;Description automatically generated">
            <a:extLst>
              <a:ext uri="{FF2B5EF4-FFF2-40B4-BE49-F238E27FC236}">
                <a16:creationId xmlns:a16="http://schemas.microsoft.com/office/drawing/2014/main" id="{E055652A-EE77-48BD-A750-9FFF60B0B4DD}"/>
              </a:ext>
            </a:extLst>
          </p:cNvPr>
          <p:cNvPicPr>
            <a:picLocks noChangeAspect="1"/>
          </p:cNvPicPr>
          <p:nvPr/>
        </p:nvPicPr>
        <p:blipFill>
          <a:blip r:embed="rId3"/>
          <a:stretch>
            <a:fillRect/>
          </a:stretch>
        </p:blipFill>
        <p:spPr>
          <a:xfrm>
            <a:off x="6878696" y="1714971"/>
            <a:ext cx="4060237" cy="1847614"/>
          </a:xfrm>
          <a:prstGeom prst="rect">
            <a:avLst/>
          </a:prstGeom>
        </p:spPr>
      </p:pic>
    </p:spTree>
    <p:extLst>
      <p:ext uri="{BB962C8B-B14F-4D97-AF65-F5344CB8AC3E}">
        <p14:creationId xmlns:p14="http://schemas.microsoft.com/office/powerpoint/2010/main" val="271724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5471776-5DC5-413E-9924-1444726B2E5E}"/>
              </a:ext>
            </a:extLst>
          </p:cNvPr>
          <p:cNvSpPr>
            <a:spLocks noGrp="1"/>
          </p:cNvSpPr>
          <p:nvPr>
            <p:ph type="sldNum" sz="quarter" idx="12"/>
          </p:nvPr>
        </p:nvSpPr>
        <p:spPr/>
        <p:txBody>
          <a:bodyPr/>
          <a:lstStyle/>
          <a:p>
            <a:fld id="{3A98EE3D-8CD1-4C3F-BD1C-C98C9596463C}" type="slidenum">
              <a:rPr lang="en-US" smtClean="0"/>
              <a:t>3</a:t>
            </a:fld>
            <a:endParaRPr lang="en-US"/>
          </a:p>
        </p:txBody>
      </p:sp>
      <p:sp>
        <p:nvSpPr>
          <p:cNvPr id="2" name="Title 1">
            <a:extLst>
              <a:ext uri="{FF2B5EF4-FFF2-40B4-BE49-F238E27FC236}">
                <a16:creationId xmlns:a16="http://schemas.microsoft.com/office/drawing/2014/main" id="{76D5AFC4-3B45-4ABE-83F3-EE85EED0B654}"/>
              </a:ext>
            </a:extLst>
          </p:cNvPr>
          <p:cNvSpPr>
            <a:spLocks noGrp="1"/>
          </p:cNvSpPr>
          <p:nvPr>
            <p:ph type="title" idx="4294967295"/>
          </p:nvPr>
        </p:nvSpPr>
        <p:spPr>
          <a:xfrm>
            <a:off x="1068888" y="422014"/>
            <a:ext cx="10058400" cy="1148263"/>
          </a:xfrm>
        </p:spPr>
        <p:txBody>
          <a:bodyPr anchor="ctr">
            <a:normAutofit/>
          </a:bodyPr>
          <a:lstStyle/>
          <a:p>
            <a:pPr algn="ctr"/>
            <a:r>
              <a:rPr lang="en-US" sz="3200" b="1">
                <a:solidFill>
                  <a:schemeClr val="tx1"/>
                </a:solidFill>
                <a:latin typeface="Arial Black"/>
                <a:cs typeface="Arial"/>
              </a:rPr>
              <a:t>Tying it up!</a:t>
            </a:r>
          </a:p>
        </p:txBody>
      </p:sp>
      <p:sp>
        <p:nvSpPr>
          <p:cNvPr id="4" name="TextBox 3">
            <a:extLst>
              <a:ext uri="{FF2B5EF4-FFF2-40B4-BE49-F238E27FC236}">
                <a16:creationId xmlns:a16="http://schemas.microsoft.com/office/drawing/2014/main" id="{24E45512-3613-4787-B4DE-76835EDC281C}"/>
              </a:ext>
            </a:extLst>
          </p:cNvPr>
          <p:cNvSpPr txBox="1"/>
          <p:nvPr/>
        </p:nvSpPr>
        <p:spPr>
          <a:xfrm>
            <a:off x="1556408" y="1839413"/>
            <a:ext cx="9075312" cy="286232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b="1">
              <a:solidFill>
                <a:schemeClr val="bg1"/>
              </a:solidFill>
            </a:endParaRPr>
          </a:p>
          <a:p>
            <a:pPr algn="ctr"/>
            <a:r>
              <a:rPr lang="en-US" sz="2000" b="1">
                <a:solidFill>
                  <a:schemeClr val="bg1"/>
                </a:solidFill>
              </a:rPr>
              <a:t>The</a:t>
            </a:r>
            <a:r>
              <a:rPr lang="en-US" sz="2000" b="1">
                <a:solidFill>
                  <a:schemeClr val="bg1"/>
                </a:solidFill>
                <a:ea typeface="+mn-lt"/>
                <a:cs typeface="+mn-lt"/>
              </a:rPr>
              <a:t> Secret Recipe for Success in Stock Market is simple.</a:t>
            </a:r>
            <a:endParaRPr lang="en-US" sz="2000" b="1">
              <a:solidFill>
                <a:schemeClr val="bg1"/>
              </a:solidFill>
            </a:endParaRPr>
          </a:p>
          <a:p>
            <a:pPr algn="ctr"/>
            <a:r>
              <a:rPr lang="en-US" sz="2000" b="1">
                <a:solidFill>
                  <a:schemeClr val="bg1"/>
                </a:solidFill>
                <a:ea typeface="+mn-lt"/>
                <a:cs typeface="+mn-lt"/>
              </a:rPr>
              <a:t>30% in MARKET ANALYSIS SKILLS,</a:t>
            </a:r>
            <a:endParaRPr lang="en-US" sz="2000" b="1">
              <a:solidFill>
                <a:schemeClr val="bg1"/>
              </a:solidFill>
            </a:endParaRPr>
          </a:p>
          <a:p>
            <a:pPr algn="ctr"/>
            <a:r>
              <a:rPr lang="en-US" sz="2000" b="1">
                <a:solidFill>
                  <a:schemeClr val="bg1"/>
                </a:solidFill>
                <a:ea typeface="+mn-lt"/>
                <a:cs typeface="+mn-lt"/>
              </a:rPr>
              <a:t>30% in  RISKS MANAGEMENT,</a:t>
            </a:r>
            <a:endParaRPr lang="en-US" sz="2000" b="1">
              <a:solidFill>
                <a:schemeClr val="bg1"/>
              </a:solidFill>
            </a:endParaRPr>
          </a:p>
          <a:p>
            <a:pPr algn="ctr"/>
            <a:r>
              <a:rPr lang="en-US" sz="2000" b="1">
                <a:solidFill>
                  <a:schemeClr val="bg1"/>
                </a:solidFill>
                <a:ea typeface="+mn-lt"/>
                <a:cs typeface="+mn-lt"/>
              </a:rPr>
              <a:t>30% in EMOTION CONTROL,</a:t>
            </a:r>
            <a:endParaRPr lang="en-US" sz="2000" b="1">
              <a:solidFill>
                <a:schemeClr val="bg1"/>
              </a:solidFill>
            </a:endParaRPr>
          </a:p>
          <a:p>
            <a:pPr algn="ctr"/>
            <a:r>
              <a:rPr lang="en-US" sz="2000" b="1">
                <a:solidFill>
                  <a:schemeClr val="bg1"/>
                </a:solidFill>
                <a:ea typeface="+mn-lt"/>
                <a:cs typeface="+mn-lt"/>
              </a:rPr>
              <a:t>And 10% in LUCK .</a:t>
            </a:r>
            <a:endParaRPr lang="en-US" sz="2000" b="1">
              <a:solidFill>
                <a:schemeClr val="bg1"/>
              </a:solidFill>
            </a:endParaRPr>
          </a:p>
          <a:p>
            <a:pPr algn="ctr"/>
            <a:endParaRPr lang="en-US" sz="2000" b="1">
              <a:solidFill>
                <a:schemeClr val="bg1"/>
              </a:solidFill>
              <a:ea typeface="+mn-lt"/>
              <a:cs typeface="+mn-lt"/>
            </a:endParaRPr>
          </a:p>
          <a:p>
            <a:pPr algn="ctr"/>
            <a:r>
              <a:rPr lang="en-US" sz="2000" b="1">
                <a:solidFill>
                  <a:schemeClr val="bg1"/>
                </a:solidFill>
                <a:ea typeface="+mn-lt"/>
                <a:cs typeface="+mn-lt"/>
              </a:rPr>
              <a:t>                                                                                                           - Benjamin Lee</a:t>
            </a:r>
            <a:endParaRPr lang="en-US" sz="2000" b="1">
              <a:solidFill>
                <a:schemeClr val="bg1"/>
              </a:solidFill>
            </a:endParaRPr>
          </a:p>
          <a:p>
            <a:pPr algn="l"/>
            <a:endParaRPr lang="en-US" sz="2000" b="1">
              <a:solidFill>
                <a:schemeClr val="bg1"/>
              </a:solidFill>
            </a:endParaRPr>
          </a:p>
        </p:txBody>
      </p:sp>
      <p:sp>
        <p:nvSpPr>
          <p:cNvPr id="17" name="Footer Placeholder 3">
            <a:extLst>
              <a:ext uri="{FF2B5EF4-FFF2-40B4-BE49-F238E27FC236}">
                <a16:creationId xmlns:a16="http://schemas.microsoft.com/office/drawing/2014/main" id="{E1AC113B-865F-4C9E-BE70-B4BB4971AE39}"/>
              </a:ext>
            </a:extLst>
          </p:cNvPr>
          <p:cNvSpPr>
            <a:spLocks noGrp="1"/>
          </p:cNvSpPr>
          <p:nvPr>
            <p:ph type="ftr" sz="quarter" idx="11"/>
          </p:nvPr>
        </p:nvSpPr>
        <p:spPr>
          <a:xfrm>
            <a:off x="1065964" y="6446838"/>
            <a:ext cx="6818262" cy="365125"/>
          </a:xfrm>
        </p:spPr>
        <p:txBody>
          <a:bodyPr/>
          <a:lstStyle/>
          <a:p>
            <a:r>
              <a:rPr lang="en-US" sz="1200" b="1"/>
              <a:t>Time Series Analysis on Stock PRICES – STOCK-ERS</a:t>
            </a:r>
          </a:p>
        </p:txBody>
      </p:sp>
    </p:spTree>
    <p:extLst>
      <p:ext uri="{BB962C8B-B14F-4D97-AF65-F5344CB8AC3E}">
        <p14:creationId xmlns:p14="http://schemas.microsoft.com/office/powerpoint/2010/main" val="2459485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5E7CD3-5A86-4188-A39D-57E5A680C61D}"/>
              </a:ext>
            </a:extLst>
          </p:cNvPr>
          <p:cNvSpPr>
            <a:spLocks noGrp="1"/>
          </p:cNvSpPr>
          <p:nvPr>
            <p:ph type="ftr" sz="quarter" idx="11"/>
          </p:nvPr>
        </p:nvSpPr>
        <p:spPr/>
        <p:txBody>
          <a:bodyPr/>
          <a:lstStyle/>
          <a:p>
            <a:r>
              <a:rPr lang="en-US" sz="1200">
                <a:latin typeface="Arial"/>
                <a:cs typeface="Arial"/>
              </a:rPr>
              <a:t>Time series analysis - Stock-ers</a:t>
            </a:r>
          </a:p>
        </p:txBody>
      </p:sp>
      <p:sp>
        <p:nvSpPr>
          <p:cNvPr id="5" name="Slide Number Placeholder 4">
            <a:extLst>
              <a:ext uri="{FF2B5EF4-FFF2-40B4-BE49-F238E27FC236}">
                <a16:creationId xmlns:a16="http://schemas.microsoft.com/office/drawing/2014/main" id="{15471776-5DC5-413E-9924-1444726B2E5E}"/>
              </a:ext>
            </a:extLst>
          </p:cNvPr>
          <p:cNvSpPr>
            <a:spLocks noGrp="1"/>
          </p:cNvSpPr>
          <p:nvPr>
            <p:ph type="sldNum" sz="quarter" idx="12"/>
          </p:nvPr>
        </p:nvSpPr>
        <p:spPr/>
        <p:txBody>
          <a:bodyPr/>
          <a:lstStyle/>
          <a:p>
            <a:fld id="{3A98EE3D-8CD1-4C3F-BD1C-C98C9596463C}" type="slidenum">
              <a:rPr lang="en-US" smtClean="0"/>
              <a:t>4</a:t>
            </a:fld>
            <a:endParaRPr lang="en-US"/>
          </a:p>
        </p:txBody>
      </p:sp>
      <p:sp>
        <p:nvSpPr>
          <p:cNvPr id="2" name="Title 1">
            <a:extLst>
              <a:ext uri="{FF2B5EF4-FFF2-40B4-BE49-F238E27FC236}">
                <a16:creationId xmlns:a16="http://schemas.microsoft.com/office/drawing/2014/main" id="{76D5AFC4-3B45-4ABE-83F3-EE85EED0B654}"/>
              </a:ext>
            </a:extLst>
          </p:cNvPr>
          <p:cNvSpPr>
            <a:spLocks noGrp="1"/>
          </p:cNvSpPr>
          <p:nvPr>
            <p:ph type="title" idx="4294967295"/>
          </p:nvPr>
        </p:nvSpPr>
        <p:spPr>
          <a:xfrm>
            <a:off x="835378" y="370711"/>
            <a:ext cx="10058400" cy="1234605"/>
          </a:xfrm>
        </p:spPr>
        <p:txBody>
          <a:bodyPr anchor="ctr">
            <a:normAutofit/>
          </a:bodyPr>
          <a:lstStyle/>
          <a:p>
            <a:pPr algn="ctr"/>
            <a:r>
              <a:rPr lang="en-US" sz="3200" b="1">
                <a:solidFill>
                  <a:schemeClr val="tx1"/>
                </a:solidFill>
                <a:latin typeface="Arial Black"/>
                <a:cs typeface="Arial"/>
              </a:rPr>
              <a:t>Which company should SRK choose?</a:t>
            </a:r>
          </a:p>
        </p:txBody>
      </p:sp>
      <p:sp>
        <p:nvSpPr>
          <p:cNvPr id="16" name="Content Placeholder 15">
            <a:extLst>
              <a:ext uri="{FF2B5EF4-FFF2-40B4-BE49-F238E27FC236}">
                <a16:creationId xmlns:a16="http://schemas.microsoft.com/office/drawing/2014/main" id="{DCE949EA-5D7F-423D-A5B9-A655791EABFE}"/>
              </a:ext>
            </a:extLst>
          </p:cNvPr>
          <p:cNvSpPr>
            <a:spLocks noGrp="1"/>
          </p:cNvSpPr>
          <p:nvPr>
            <p:ph idx="4294967295"/>
          </p:nvPr>
        </p:nvSpPr>
        <p:spPr>
          <a:xfrm>
            <a:off x="837260" y="1807634"/>
            <a:ext cx="5505450" cy="3957638"/>
          </a:xfrm>
        </p:spPr>
        <p:txBody>
          <a:bodyPr vert="horz" lIns="0" tIns="45720" rIns="0" bIns="45720" rtlCol="0" anchor="t">
            <a:normAutofit/>
          </a:bodyPr>
          <a:lstStyle/>
          <a:p>
            <a:pPr>
              <a:buFont typeface="Arial" panose="020F0502020204030204" pitchFamily="34" charset="0"/>
              <a:buChar char="•"/>
            </a:pPr>
            <a:r>
              <a:rPr lang="en-US">
                <a:latin typeface="Arial"/>
                <a:cs typeface="Arial"/>
              </a:rPr>
              <a:t>SRK wants to sponsor the IPL team, Kolkata Knight Riders.</a:t>
            </a:r>
          </a:p>
          <a:p>
            <a:pPr>
              <a:buFont typeface="Arial" panose="020F0502020204030204" pitchFamily="34" charset="0"/>
              <a:buChar char="•"/>
            </a:pPr>
            <a:endParaRPr lang="en-US">
              <a:latin typeface="Arial"/>
              <a:cs typeface="Arial"/>
            </a:endParaRPr>
          </a:p>
          <a:p>
            <a:pPr>
              <a:buFont typeface="Arial" panose="020F0502020204030204" pitchFamily="34" charset="0"/>
              <a:buChar char="•"/>
            </a:pPr>
            <a:r>
              <a:rPr lang="en-US">
                <a:latin typeface="Arial"/>
                <a:cs typeface="Arial"/>
              </a:rPr>
              <a:t>He is in short of funding and hence would like to choose a company, that has potential growth and invest, in order to gain enough returns.</a:t>
            </a:r>
          </a:p>
          <a:p>
            <a:pPr>
              <a:buFont typeface="Arial" panose="020F0502020204030204" pitchFamily="34" charset="0"/>
              <a:buChar char="•"/>
            </a:pPr>
            <a:endParaRPr lang="en-US">
              <a:latin typeface="Arial"/>
              <a:cs typeface="Arial"/>
            </a:endParaRPr>
          </a:p>
          <a:p>
            <a:pPr>
              <a:buFont typeface="Arial" panose="020F0502020204030204" pitchFamily="34" charset="0"/>
              <a:buChar char="•"/>
            </a:pPr>
            <a:r>
              <a:rPr lang="en-US">
                <a:latin typeface="Arial"/>
                <a:cs typeface="Arial"/>
              </a:rPr>
              <a:t>Which company must he invest in? Reliance or Airtel?</a:t>
            </a:r>
          </a:p>
        </p:txBody>
      </p:sp>
      <p:sp>
        <p:nvSpPr>
          <p:cNvPr id="17" name="Rectangle 16">
            <a:extLst>
              <a:ext uri="{FF2B5EF4-FFF2-40B4-BE49-F238E27FC236}">
                <a16:creationId xmlns:a16="http://schemas.microsoft.com/office/drawing/2014/main" id="{74C82490-7A61-40B4-9631-905AD69A6506}"/>
              </a:ext>
            </a:extLst>
          </p:cNvPr>
          <p:cNvSpPr/>
          <p:nvPr/>
        </p:nvSpPr>
        <p:spPr>
          <a:xfrm>
            <a:off x="6744757" y="4218868"/>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sp>
        <p:nvSpPr>
          <p:cNvPr id="18" name="Rectangle 17">
            <a:extLst>
              <a:ext uri="{FF2B5EF4-FFF2-40B4-BE49-F238E27FC236}">
                <a16:creationId xmlns:a16="http://schemas.microsoft.com/office/drawing/2014/main" id="{003B2FB0-C604-4B31-A806-1021456E32E5}"/>
              </a:ext>
            </a:extLst>
          </p:cNvPr>
          <p:cNvSpPr/>
          <p:nvPr/>
        </p:nvSpPr>
        <p:spPr>
          <a:xfrm>
            <a:off x="6744757" y="1810572"/>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pic>
        <p:nvPicPr>
          <p:cNvPr id="3" name="Picture 5">
            <a:extLst>
              <a:ext uri="{FF2B5EF4-FFF2-40B4-BE49-F238E27FC236}">
                <a16:creationId xmlns:a16="http://schemas.microsoft.com/office/drawing/2014/main" id="{8273521E-F559-4FCB-896F-84BB79499FB4}"/>
              </a:ext>
            </a:extLst>
          </p:cNvPr>
          <p:cNvPicPr>
            <a:picLocks noChangeAspect="1"/>
          </p:cNvPicPr>
          <p:nvPr/>
        </p:nvPicPr>
        <p:blipFill>
          <a:blip r:embed="rId2"/>
          <a:stretch>
            <a:fillRect/>
          </a:stretch>
        </p:blipFill>
        <p:spPr>
          <a:xfrm>
            <a:off x="6742869" y="1806535"/>
            <a:ext cx="4010366" cy="1854825"/>
          </a:xfrm>
          <a:prstGeom prst="rect">
            <a:avLst/>
          </a:prstGeom>
        </p:spPr>
      </p:pic>
      <p:pic>
        <p:nvPicPr>
          <p:cNvPr id="6" name="Picture 6" descr="Logo&#10;&#10;Description automatically generated">
            <a:extLst>
              <a:ext uri="{FF2B5EF4-FFF2-40B4-BE49-F238E27FC236}">
                <a16:creationId xmlns:a16="http://schemas.microsoft.com/office/drawing/2014/main" id="{D0ADD69E-3E71-4C8D-B00C-737BC1F9D6E8}"/>
              </a:ext>
            </a:extLst>
          </p:cNvPr>
          <p:cNvPicPr>
            <a:picLocks noChangeAspect="1"/>
          </p:cNvPicPr>
          <p:nvPr/>
        </p:nvPicPr>
        <p:blipFill>
          <a:blip r:embed="rId3"/>
          <a:stretch>
            <a:fillRect/>
          </a:stretch>
        </p:blipFill>
        <p:spPr>
          <a:xfrm>
            <a:off x="6745422" y="4155501"/>
            <a:ext cx="4047695" cy="1976760"/>
          </a:xfrm>
          <a:prstGeom prst="rect">
            <a:avLst/>
          </a:prstGeom>
        </p:spPr>
      </p:pic>
    </p:spTree>
    <p:extLst>
      <p:ext uri="{BB962C8B-B14F-4D97-AF65-F5344CB8AC3E}">
        <p14:creationId xmlns:p14="http://schemas.microsoft.com/office/powerpoint/2010/main" val="4089171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116D61-3AD5-48B5-9641-B85BE5BEA1F9}"/>
              </a:ext>
            </a:extLst>
          </p:cNvPr>
          <p:cNvSpPr>
            <a:spLocks noGrp="1"/>
          </p:cNvSpPr>
          <p:nvPr>
            <p:ph type="ftr" sz="quarter" idx="11"/>
          </p:nvPr>
        </p:nvSpPr>
        <p:spPr/>
        <p:txBody>
          <a:bodyPr/>
          <a:lstStyle/>
          <a:p>
            <a:r>
              <a:rPr lang="en-US" sz="1200" b="1"/>
              <a:t>Time Series Analysis on Stock PRICES – STOCK-ERS</a:t>
            </a:r>
          </a:p>
        </p:txBody>
      </p:sp>
      <p:sp>
        <p:nvSpPr>
          <p:cNvPr id="5" name="Slide Number Placeholder 4">
            <a:extLst>
              <a:ext uri="{FF2B5EF4-FFF2-40B4-BE49-F238E27FC236}">
                <a16:creationId xmlns:a16="http://schemas.microsoft.com/office/drawing/2014/main" id="{B64B3C69-7B32-4140-B807-DD25F241D29D}"/>
              </a:ext>
            </a:extLst>
          </p:cNvPr>
          <p:cNvSpPr>
            <a:spLocks noGrp="1"/>
          </p:cNvSpPr>
          <p:nvPr>
            <p:ph type="sldNum" sz="quarter" idx="12"/>
          </p:nvPr>
        </p:nvSpPr>
        <p:spPr/>
        <p:txBody>
          <a:bodyPr/>
          <a:lstStyle/>
          <a:p>
            <a:fld id="{3A98EE3D-8CD1-4C3F-BD1C-C98C9596463C}" type="slidenum">
              <a:rPr lang="en-US" b="1" dirty="0" smtClean="0"/>
              <a:t>5</a:t>
            </a:fld>
            <a:endParaRPr lang="en-US" b="1"/>
          </a:p>
        </p:txBody>
      </p:sp>
      <p:sp>
        <p:nvSpPr>
          <p:cNvPr id="2" name="Title 1">
            <a:extLst>
              <a:ext uri="{FF2B5EF4-FFF2-40B4-BE49-F238E27FC236}">
                <a16:creationId xmlns:a16="http://schemas.microsoft.com/office/drawing/2014/main" id="{259C1441-5981-4B8D-AE11-09155E98ECAF}"/>
              </a:ext>
            </a:extLst>
          </p:cNvPr>
          <p:cNvSpPr>
            <a:spLocks noGrp="1"/>
          </p:cNvSpPr>
          <p:nvPr>
            <p:ph type="title" idx="4294967295"/>
          </p:nvPr>
        </p:nvSpPr>
        <p:spPr>
          <a:xfrm>
            <a:off x="1093716" y="453375"/>
            <a:ext cx="10287916" cy="808037"/>
          </a:xfrm>
        </p:spPr>
        <p:txBody>
          <a:bodyPr>
            <a:normAutofit/>
          </a:bodyPr>
          <a:lstStyle/>
          <a:p>
            <a:pPr algn="ctr"/>
            <a:r>
              <a:rPr lang="en-US" sz="3200" b="1">
                <a:solidFill>
                  <a:schemeClr val="tx1"/>
                </a:solidFill>
                <a:latin typeface="Aria Black"/>
                <a:cs typeface="Arial"/>
              </a:rPr>
              <a:t>Join the battle..</a:t>
            </a:r>
          </a:p>
        </p:txBody>
      </p:sp>
      <p:graphicFrame>
        <p:nvGraphicFramePr>
          <p:cNvPr id="17" name="Table 17">
            <a:extLst>
              <a:ext uri="{FF2B5EF4-FFF2-40B4-BE49-F238E27FC236}">
                <a16:creationId xmlns:a16="http://schemas.microsoft.com/office/drawing/2014/main" id="{F58A341F-6DA1-41C0-BCCE-C8BEDB38FA99}"/>
              </a:ext>
            </a:extLst>
          </p:cNvPr>
          <p:cNvGraphicFramePr>
            <a:graphicFrameLocks noGrp="1"/>
          </p:cNvGraphicFramePr>
          <p:nvPr>
            <p:extLst>
              <p:ext uri="{D42A27DB-BD31-4B8C-83A1-F6EECF244321}">
                <p14:modId xmlns:p14="http://schemas.microsoft.com/office/powerpoint/2010/main" val="2596939401"/>
              </p:ext>
            </p:extLst>
          </p:nvPr>
        </p:nvGraphicFramePr>
        <p:xfrm>
          <a:off x="1239397" y="1753518"/>
          <a:ext cx="10316948" cy="3470193"/>
        </p:xfrm>
        <a:graphic>
          <a:graphicData uri="http://schemas.openxmlformats.org/drawingml/2006/table">
            <a:tbl>
              <a:tblPr firstRow="1" bandRow="1">
                <a:tableStyleId>{5940675A-B579-460E-94D1-54222C63F5DA}</a:tableStyleId>
              </a:tblPr>
              <a:tblGrid>
                <a:gridCol w="5158474">
                  <a:extLst>
                    <a:ext uri="{9D8B030D-6E8A-4147-A177-3AD203B41FA5}">
                      <a16:colId xmlns:a16="http://schemas.microsoft.com/office/drawing/2014/main" val="756372319"/>
                    </a:ext>
                  </a:extLst>
                </a:gridCol>
                <a:gridCol w="5158474">
                  <a:extLst>
                    <a:ext uri="{9D8B030D-6E8A-4147-A177-3AD203B41FA5}">
                      <a16:colId xmlns:a16="http://schemas.microsoft.com/office/drawing/2014/main" val="991626227"/>
                    </a:ext>
                  </a:extLst>
                </a:gridCol>
              </a:tblGrid>
              <a:tr h="539601">
                <a:tc>
                  <a:txBody>
                    <a:bodyPr/>
                    <a:lstStyle/>
                    <a:p>
                      <a:pPr lvl="0" algn="ctr">
                        <a:lnSpc>
                          <a:spcPct val="100000"/>
                        </a:lnSpc>
                        <a:spcBef>
                          <a:spcPts val="0"/>
                        </a:spcBef>
                        <a:spcAft>
                          <a:spcPts val="0"/>
                        </a:spcAft>
                        <a:buNone/>
                      </a:pPr>
                      <a:r>
                        <a:rPr lang="en-US" sz="1800" b="1" u="none" strike="noStrike" cap="all" noProof="0">
                          <a:solidFill>
                            <a:schemeClr val="bg1"/>
                          </a:solidFill>
                          <a:latin typeface="Arial"/>
                        </a:rPr>
                        <a:t>reliance</a:t>
                      </a:r>
                      <a:endParaRPr lang="en-US" sz="1800" b="1" u="none" strike="noStrike" cap="all" noProof="0" err="1">
                        <a:solidFill>
                          <a:schemeClr val="bg1"/>
                        </a:solidFill>
                        <a:latin typeface="Arial"/>
                      </a:endParaRPr>
                    </a:p>
                  </a:txBody>
                  <a:tcPr anchor="ctr">
                    <a:solidFill>
                      <a:schemeClr val="tx1"/>
                    </a:solidFill>
                  </a:tcPr>
                </a:tc>
                <a:tc>
                  <a:txBody>
                    <a:bodyPr/>
                    <a:lstStyle/>
                    <a:p>
                      <a:pPr lvl="0" algn="ctr">
                        <a:buNone/>
                      </a:pPr>
                      <a:r>
                        <a:rPr lang="en-US" sz="1800" b="1" u="none" strike="noStrike" kern="1200" cap="all" noProof="0">
                          <a:solidFill>
                            <a:schemeClr val="bg1"/>
                          </a:solidFill>
                          <a:latin typeface="Arial"/>
                          <a:ea typeface="+mn-ea"/>
                          <a:cs typeface="+mn-cs"/>
                        </a:rPr>
                        <a:t>AIRTEL</a:t>
                      </a:r>
                    </a:p>
                  </a:txBody>
                  <a:tcPr anchor="ctr">
                    <a:solidFill>
                      <a:schemeClr val="tx1"/>
                    </a:solidFill>
                  </a:tcPr>
                </a:tc>
                <a:extLst>
                  <a:ext uri="{0D108BD9-81ED-4DB2-BD59-A6C34878D82A}">
                    <a16:rowId xmlns:a16="http://schemas.microsoft.com/office/drawing/2014/main" val="2818752058"/>
                  </a:ext>
                </a:extLst>
              </a:tr>
              <a:tr h="772187">
                <a:tc>
                  <a:txBody>
                    <a:bodyPr/>
                    <a:lstStyle/>
                    <a:p>
                      <a:pPr lvl="0" algn="ctr">
                        <a:buNone/>
                      </a:pPr>
                      <a:r>
                        <a:rPr lang="en-US" sz="1800" u="none" strike="noStrike" noProof="0">
                          <a:latin typeface="Arial"/>
                        </a:rPr>
                        <a:t>Largest private sector company in India, established by </a:t>
                      </a:r>
                      <a:r>
                        <a:rPr lang="en-US" sz="1800" b="1" u="none" strike="noStrike" noProof="0" err="1">
                          <a:latin typeface="Arial"/>
                        </a:rPr>
                        <a:t>Dhirubhai</a:t>
                      </a:r>
                      <a:r>
                        <a:rPr lang="en-US" sz="1800" b="1" u="none" strike="noStrike" noProof="0">
                          <a:latin typeface="Arial"/>
                        </a:rPr>
                        <a:t> Ambani</a:t>
                      </a:r>
                      <a:r>
                        <a:rPr lang="en-US" sz="1800" u="none" strike="noStrike" noProof="0">
                          <a:latin typeface="Arial"/>
                        </a:rPr>
                        <a:t>. </a:t>
                      </a:r>
                      <a:endParaRPr lang="en-US">
                        <a:latin typeface="Arial"/>
                      </a:endParaRPr>
                    </a:p>
                  </a:txBody>
                  <a:tcPr anchor="ctr"/>
                </a:tc>
                <a:tc>
                  <a:txBody>
                    <a:bodyPr/>
                    <a:lstStyle/>
                    <a:p>
                      <a:pPr lvl="0" algn="ctr">
                        <a:lnSpc>
                          <a:spcPct val="100000"/>
                        </a:lnSpc>
                        <a:spcBef>
                          <a:spcPts val="0"/>
                        </a:spcBef>
                        <a:spcAft>
                          <a:spcPts val="0"/>
                        </a:spcAft>
                        <a:buNone/>
                      </a:pPr>
                      <a:r>
                        <a:rPr lang="en-US" sz="1800" u="none" strike="noStrike" noProof="0">
                          <a:latin typeface="Arial"/>
                        </a:rPr>
                        <a:t> Leading global telecommunication company, established by </a:t>
                      </a:r>
                      <a:r>
                        <a:rPr lang="en-US" sz="1800" b="1" u="none" strike="noStrike" noProof="0">
                          <a:latin typeface="Arial"/>
                        </a:rPr>
                        <a:t>Sunil Mittal</a:t>
                      </a:r>
                      <a:r>
                        <a:rPr lang="en-US" sz="1800" u="none" strike="noStrike" noProof="0">
                          <a:latin typeface="Arial"/>
                        </a:rPr>
                        <a:t>.</a:t>
                      </a:r>
                    </a:p>
                  </a:txBody>
                  <a:tcPr anchor="ctr"/>
                </a:tc>
                <a:extLst>
                  <a:ext uri="{0D108BD9-81ED-4DB2-BD59-A6C34878D82A}">
                    <a16:rowId xmlns:a16="http://schemas.microsoft.com/office/drawing/2014/main" val="1745338307"/>
                  </a:ext>
                </a:extLst>
              </a:tr>
              <a:tr h="502387">
                <a:tc>
                  <a:txBody>
                    <a:bodyPr/>
                    <a:lstStyle/>
                    <a:p>
                      <a:pPr lvl="0" algn="ctr">
                        <a:buNone/>
                      </a:pPr>
                      <a:r>
                        <a:rPr lang="en-US" sz="1800" u="none" strike="noStrike" noProof="0">
                          <a:latin typeface="Arial"/>
                        </a:rPr>
                        <a:t>Headquartered in </a:t>
                      </a:r>
                      <a:r>
                        <a:rPr lang="en-US" sz="1800" b="1" u="none" strike="noStrike" noProof="0">
                          <a:latin typeface="Arial"/>
                        </a:rPr>
                        <a:t>Mumbai, India</a:t>
                      </a:r>
                      <a:r>
                        <a:rPr lang="en-US" sz="1800" u="none" strike="noStrike" noProof="0">
                          <a:latin typeface="Arial"/>
                        </a:rPr>
                        <a:t>.</a:t>
                      </a:r>
                      <a:endParaRPr lang="en-US">
                        <a:latin typeface="Arial"/>
                      </a:endParaRPr>
                    </a:p>
                  </a:txBody>
                  <a:tcPr anchor="ctr"/>
                </a:tc>
                <a:tc>
                  <a:txBody>
                    <a:bodyPr/>
                    <a:lstStyle/>
                    <a:p>
                      <a:pPr marL="0" marR="0" lvl="0" indent="0" algn="ctr">
                        <a:lnSpc>
                          <a:spcPct val="120000"/>
                        </a:lnSpc>
                        <a:spcBef>
                          <a:spcPts val="1200"/>
                        </a:spcBef>
                        <a:spcAft>
                          <a:spcPts val="200"/>
                        </a:spcAft>
                        <a:buClr>
                          <a:srgbClr val="000000"/>
                        </a:buClr>
                        <a:buNone/>
                      </a:pPr>
                      <a:r>
                        <a:rPr lang="en-US" sz="1800" u="none" strike="noStrike" noProof="0">
                          <a:latin typeface="Arial"/>
                        </a:rPr>
                        <a:t>Headquartered in </a:t>
                      </a:r>
                      <a:r>
                        <a:rPr lang="en-US" sz="1800" b="1" u="none" strike="noStrike" noProof="0">
                          <a:latin typeface="Arial"/>
                        </a:rPr>
                        <a:t>New Delhi, India</a:t>
                      </a:r>
                      <a:r>
                        <a:rPr lang="en-US" sz="1800" u="none" strike="noStrike" noProof="0">
                          <a:latin typeface="Arial"/>
                        </a:rPr>
                        <a:t>.</a:t>
                      </a:r>
                    </a:p>
                  </a:txBody>
                  <a:tcPr anchor="ctr"/>
                </a:tc>
                <a:extLst>
                  <a:ext uri="{0D108BD9-81ED-4DB2-BD59-A6C34878D82A}">
                    <a16:rowId xmlns:a16="http://schemas.microsoft.com/office/drawing/2014/main" val="69204002"/>
                  </a:ext>
                </a:extLst>
              </a:tr>
              <a:tr h="1656018">
                <a:tc>
                  <a:txBody>
                    <a:bodyPr/>
                    <a:lstStyle/>
                    <a:p>
                      <a:pPr marL="0" marR="0" lvl="0" indent="0" algn="ctr">
                        <a:lnSpc>
                          <a:spcPct val="120000"/>
                        </a:lnSpc>
                        <a:spcBef>
                          <a:spcPts val="1200"/>
                        </a:spcBef>
                        <a:spcAft>
                          <a:spcPts val="200"/>
                        </a:spcAft>
                        <a:buClr>
                          <a:srgbClr val="000000"/>
                        </a:buClr>
                        <a:buNone/>
                      </a:pPr>
                      <a:r>
                        <a:rPr lang="en-US" sz="1800" u="none" strike="noStrike" noProof="0">
                          <a:latin typeface="Arial"/>
                        </a:rPr>
                        <a:t>Owns businesses engaged in </a:t>
                      </a:r>
                      <a:r>
                        <a:rPr lang="en-US" sz="1800" b="0" u="none" strike="noStrike" noProof="0">
                          <a:latin typeface="Arial"/>
                        </a:rPr>
                        <a:t>telecom</a:t>
                      </a:r>
                      <a:r>
                        <a:rPr lang="en-US" sz="1800" u="none" strike="noStrike" noProof="0">
                          <a:latin typeface="Arial"/>
                        </a:rPr>
                        <a:t>, energy, petrochemicals, textiles, retail and natural resources.</a:t>
                      </a:r>
                    </a:p>
                    <a:p>
                      <a:pPr lvl="0" algn="ctr">
                        <a:buNone/>
                      </a:pPr>
                      <a:endParaRPr lang="en-US">
                        <a:latin typeface="Arial"/>
                      </a:endParaRPr>
                    </a:p>
                  </a:txBody>
                  <a:tcPr anchor="ctr"/>
                </a:tc>
                <a:tc>
                  <a:txBody>
                    <a:bodyPr/>
                    <a:lstStyle/>
                    <a:p>
                      <a:pPr marL="0" marR="0" lvl="0" indent="0" algn="ctr">
                        <a:lnSpc>
                          <a:spcPct val="120000"/>
                        </a:lnSpc>
                        <a:spcBef>
                          <a:spcPts val="1200"/>
                        </a:spcBef>
                        <a:spcAft>
                          <a:spcPts val="200"/>
                        </a:spcAft>
                        <a:buClr>
                          <a:srgbClr val="000000"/>
                        </a:buClr>
                        <a:buNone/>
                      </a:pPr>
                      <a:r>
                        <a:rPr lang="en-US" sz="1800" u="none" strike="noStrike" noProof="0">
                          <a:latin typeface="Arial"/>
                        </a:rPr>
                        <a:t>Product offerings include 2G, 3G and 4G wireless services, mobile commerce, fixed line, broadband and many more.</a:t>
                      </a:r>
                    </a:p>
                    <a:p>
                      <a:pPr lvl="0" algn="ctr">
                        <a:buNone/>
                      </a:pPr>
                      <a:endParaRPr lang="en-US">
                        <a:latin typeface="Arial"/>
                      </a:endParaRPr>
                    </a:p>
                  </a:txBody>
                  <a:tcPr anchor="ctr"/>
                </a:tc>
                <a:extLst>
                  <a:ext uri="{0D108BD9-81ED-4DB2-BD59-A6C34878D82A}">
                    <a16:rowId xmlns:a16="http://schemas.microsoft.com/office/drawing/2014/main" val="3161843773"/>
                  </a:ext>
                </a:extLst>
              </a:tr>
            </a:tbl>
          </a:graphicData>
        </a:graphic>
      </p:graphicFrame>
    </p:spTree>
    <p:extLst>
      <p:ext uri="{BB962C8B-B14F-4D97-AF65-F5344CB8AC3E}">
        <p14:creationId xmlns:p14="http://schemas.microsoft.com/office/powerpoint/2010/main" val="67971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CFCAFA9-2994-4F83-9951-62CD3EA9C612}"/>
              </a:ext>
            </a:extLst>
          </p:cNvPr>
          <p:cNvSpPr>
            <a:spLocks noGrp="1"/>
          </p:cNvSpPr>
          <p:nvPr>
            <p:ph type="ftr" sz="quarter" idx="11"/>
          </p:nvPr>
        </p:nvSpPr>
        <p:spPr/>
        <p:txBody>
          <a:bodyPr/>
          <a:lstStyle/>
          <a:p>
            <a:r>
              <a:rPr lang="en-US" sz="1200">
                <a:latin typeface="Arial"/>
                <a:cs typeface="Arial"/>
              </a:rPr>
              <a:t>Time series analysis - Stock-</a:t>
            </a:r>
            <a:r>
              <a:rPr lang="en-US" sz="1200" err="1">
                <a:latin typeface="Arial"/>
                <a:cs typeface="Arial"/>
              </a:rPr>
              <a:t>ers</a:t>
            </a:r>
            <a:endParaRPr lang="en-US" sz="1200">
              <a:latin typeface="Arial"/>
              <a:cs typeface="Arial"/>
            </a:endParaRPr>
          </a:p>
        </p:txBody>
      </p:sp>
      <p:sp>
        <p:nvSpPr>
          <p:cNvPr id="5" name="Slide Number Placeholder 4">
            <a:extLst>
              <a:ext uri="{FF2B5EF4-FFF2-40B4-BE49-F238E27FC236}">
                <a16:creationId xmlns:a16="http://schemas.microsoft.com/office/drawing/2014/main" id="{AD502942-BB3B-43BB-8005-EA782150A9B3}"/>
              </a:ext>
            </a:extLst>
          </p:cNvPr>
          <p:cNvSpPr>
            <a:spLocks noGrp="1"/>
          </p:cNvSpPr>
          <p:nvPr>
            <p:ph type="sldNum" sz="quarter" idx="12"/>
          </p:nvPr>
        </p:nvSpPr>
        <p:spPr/>
        <p:txBody>
          <a:bodyPr/>
          <a:lstStyle/>
          <a:p>
            <a:fld id="{3A98EE3D-8CD1-4C3F-BD1C-C98C9596463C}" type="slidenum">
              <a:rPr lang="en-US" smtClean="0"/>
              <a:t>6</a:t>
            </a:fld>
            <a:endParaRPr lang="en-US"/>
          </a:p>
        </p:txBody>
      </p:sp>
      <p:sp>
        <p:nvSpPr>
          <p:cNvPr id="2" name="Title 1">
            <a:extLst>
              <a:ext uri="{FF2B5EF4-FFF2-40B4-BE49-F238E27FC236}">
                <a16:creationId xmlns:a16="http://schemas.microsoft.com/office/drawing/2014/main" id="{418A3C6D-307E-4A44-808C-48F0827434CF}"/>
              </a:ext>
            </a:extLst>
          </p:cNvPr>
          <p:cNvSpPr>
            <a:spLocks noGrp="1"/>
          </p:cNvSpPr>
          <p:nvPr>
            <p:ph type="title" idx="4294967295"/>
          </p:nvPr>
        </p:nvSpPr>
        <p:spPr>
          <a:xfrm>
            <a:off x="1148219" y="348206"/>
            <a:ext cx="9896475" cy="987367"/>
          </a:xfrm>
        </p:spPr>
        <p:txBody>
          <a:bodyPr>
            <a:normAutofit/>
          </a:bodyPr>
          <a:lstStyle/>
          <a:p>
            <a:pPr algn="ctr"/>
            <a:r>
              <a:rPr lang="en-US" sz="3200" b="1">
                <a:solidFill>
                  <a:schemeClr val="tx1"/>
                </a:solidFill>
                <a:latin typeface="Arial Black"/>
                <a:ea typeface="+mj-lt"/>
                <a:cs typeface="+mj-lt"/>
              </a:rPr>
              <a:t>Elemental !</a:t>
            </a:r>
            <a:endParaRPr lang="en-US" sz="3200">
              <a:solidFill>
                <a:schemeClr val="tx1"/>
              </a:solidFill>
              <a:latin typeface="Arial Black"/>
            </a:endParaRPr>
          </a:p>
        </p:txBody>
      </p:sp>
      <p:sp>
        <p:nvSpPr>
          <p:cNvPr id="3" name="Content Placeholder 2">
            <a:extLst>
              <a:ext uri="{FF2B5EF4-FFF2-40B4-BE49-F238E27FC236}">
                <a16:creationId xmlns:a16="http://schemas.microsoft.com/office/drawing/2014/main" id="{10D36408-030F-4DFF-88D7-F66C843F61FD}"/>
              </a:ext>
            </a:extLst>
          </p:cNvPr>
          <p:cNvSpPr>
            <a:spLocks noGrp="1"/>
          </p:cNvSpPr>
          <p:nvPr>
            <p:ph idx="4294967295"/>
          </p:nvPr>
        </p:nvSpPr>
        <p:spPr>
          <a:xfrm>
            <a:off x="845507" y="2003816"/>
            <a:ext cx="7246938" cy="3760788"/>
          </a:xfrm>
        </p:spPr>
        <p:txBody>
          <a:bodyPr vert="horz" lIns="0" tIns="45720" rIns="0" bIns="45720" rtlCol="0" anchor="t">
            <a:normAutofit lnSpcReduction="10000"/>
          </a:bodyPr>
          <a:lstStyle/>
          <a:p>
            <a:pPr>
              <a:buFont typeface="Wingdings" panose="020F0502020204030204" pitchFamily="34" charset="0"/>
              <a:buChar char="§"/>
            </a:pPr>
            <a:r>
              <a:rPr lang="en-US">
                <a:solidFill>
                  <a:schemeClr val="tx1">
                    <a:lumMod val="95000"/>
                    <a:lumOff val="5000"/>
                  </a:schemeClr>
                </a:solidFill>
                <a:latin typeface="Arial"/>
                <a:ea typeface="+mn-lt"/>
                <a:cs typeface="+mn-lt"/>
              </a:rPr>
              <a:t>Reliance Jio's total broadband subscriber base stood at 432.96 million in November. It was followed by Bharti Airtel with 210.10 million broadband customers </a:t>
            </a:r>
            <a:endParaRPr lang="en-US">
              <a:solidFill>
                <a:schemeClr val="tx1">
                  <a:lumMod val="95000"/>
                  <a:lumOff val="5000"/>
                </a:schemeClr>
              </a:solidFill>
              <a:latin typeface="Arial"/>
              <a:cs typeface="Arial"/>
            </a:endParaRPr>
          </a:p>
          <a:p>
            <a:pPr>
              <a:buFont typeface="Wingdings" panose="020F0502020204030204" pitchFamily="34" charset="0"/>
              <a:buChar char="§"/>
            </a:pPr>
            <a:endParaRPr lang="en-US">
              <a:solidFill>
                <a:schemeClr val="tx1">
                  <a:lumMod val="95000"/>
                  <a:lumOff val="5000"/>
                </a:schemeClr>
              </a:solidFill>
              <a:latin typeface="Arial"/>
              <a:cs typeface="Arial"/>
            </a:endParaRPr>
          </a:p>
          <a:p>
            <a:pPr>
              <a:buFont typeface="Wingdings" panose="020F0502020204030204" pitchFamily="34" charset="0"/>
              <a:buChar char="§"/>
            </a:pPr>
            <a:r>
              <a:rPr lang="en-US">
                <a:solidFill>
                  <a:schemeClr val="tx1">
                    <a:lumMod val="95000"/>
                    <a:lumOff val="5000"/>
                  </a:schemeClr>
                </a:solidFill>
                <a:latin typeface="Arial"/>
                <a:cs typeface="Arial"/>
              </a:rPr>
              <a:t>Airtel's ARPU is the highest in the industry at Rs 146. In comparison, Jio's ARPU is at Rs 138.4 </a:t>
            </a:r>
          </a:p>
          <a:p>
            <a:pPr>
              <a:buFont typeface="Wingdings" panose="020F0502020204030204" pitchFamily="34" charset="0"/>
              <a:buChar char="§"/>
            </a:pPr>
            <a:endParaRPr lang="en-US">
              <a:solidFill>
                <a:schemeClr val="tx1">
                  <a:lumMod val="95000"/>
                  <a:lumOff val="5000"/>
                </a:schemeClr>
              </a:solidFill>
              <a:latin typeface="Arial"/>
              <a:cs typeface="Arial"/>
            </a:endParaRPr>
          </a:p>
          <a:p>
            <a:pPr>
              <a:buFont typeface="Wingdings" panose="020F0502020204030204" pitchFamily="34" charset="0"/>
              <a:buChar char="§"/>
            </a:pPr>
            <a:r>
              <a:rPr lang="en-US">
                <a:solidFill>
                  <a:schemeClr val="tx1">
                    <a:lumMod val="95000"/>
                    <a:lumOff val="5000"/>
                  </a:schemeClr>
                </a:solidFill>
                <a:latin typeface="Arial"/>
                <a:cs typeface="Arial"/>
              </a:rPr>
              <a:t> Reliance Jio (Jio) and Bharti Airtel will grab 47% and 31% revenue market share respectively by 2025</a:t>
            </a:r>
          </a:p>
          <a:p>
            <a:endParaRPr lang="en-US"/>
          </a:p>
        </p:txBody>
      </p:sp>
      <p:pic>
        <p:nvPicPr>
          <p:cNvPr id="6" name="Picture 6" descr="A picture containing text, clipart&#10;&#10;Description automatically generated">
            <a:extLst>
              <a:ext uri="{FF2B5EF4-FFF2-40B4-BE49-F238E27FC236}">
                <a16:creationId xmlns:a16="http://schemas.microsoft.com/office/drawing/2014/main" id="{EC2886CD-F480-4067-869B-7F3635776A83}"/>
              </a:ext>
            </a:extLst>
          </p:cNvPr>
          <p:cNvPicPr>
            <a:picLocks noChangeAspect="1"/>
          </p:cNvPicPr>
          <p:nvPr/>
        </p:nvPicPr>
        <p:blipFill>
          <a:blip r:embed="rId2"/>
          <a:stretch>
            <a:fillRect/>
          </a:stretch>
        </p:blipFill>
        <p:spPr>
          <a:xfrm>
            <a:off x="8279027" y="1963758"/>
            <a:ext cx="3494761" cy="1787114"/>
          </a:xfrm>
          <a:prstGeom prst="rect">
            <a:avLst/>
          </a:prstGeom>
        </p:spPr>
      </p:pic>
      <p:pic>
        <p:nvPicPr>
          <p:cNvPr id="7" name="Picture 7" descr="A picture containing text, scene, laser&#10;&#10;Description automatically generated">
            <a:extLst>
              <a:ext uri="{FF2B5EF4-FFF2-40B4-BE49-F238E27FC236}">
                <a16:creationId xmlns:a16="http://schemas.microsoft.com/office/drawing/2014/main" id="{250C5A86-4284-464E-B8A6-1753F2E9709C}"/>
              </a:ext>
            </a:extLst>
          </p:cNvPr>
          <p:cNvPicPr>
            <a:picLocks noChangeAspect="1"/>
          </p:cNvPicPr>
          <p:nvPr/>
        </p:nvPicPr>
        <p:blipFill>
          <a:blip r:embed="rId3"/>
          <a:stretch>
            <a:fillRect/>
          </a:stretch>
        </p:blipFill>
        <p:spPr>
          <a:xfrm>
            <a:off x="8317204" y="3997846"/>
            <a:ext cx="3453007" cy="1721092"/>
          </a:xfrm>
          <a:prstGeom prst="rect">
            <a:avLst/>
          </a:prstGeom>
        </p:spPr>
      </p:pic>
    </p:spTree>
    <p:extLst>
      <p:ext uri="{BB962C8B-B14F-4D97-AF65-F5344CB8AC3E}">
        <p14:creationId xmlns:p14="http://schemas.microsoft.com/office/powerpoint/2010/main" val="318699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1470FC-0D34-41F9-B851-600B974864C9}"/>
              </a:ext>
            </a:extLst>
          </p:cNvPr>
          <p:cNvSpPr>
            <a:spLocks noGrp="1"/>
          </p:cNvSpPr>
          <p:nvPr>
            <p:ph type="ftr" sz="quarter" idx="11"/>
          </p:nvPr>
        </p:nvSpPr>
        <p:spPr/>
        <p:txBody>
          <a:bodyPr/>
          <a:lstStyle/>
          <a:p>
            <a:r>
              <a:rPr lang="en-US" sz="1200">
                <a:latin typeface="Arial"/>
                <a:cs typeface="Arial"/>
              </a:rPr>
              <a:t>Time series analysis - Stock-</a:t>
            </a:r>
            <a:r>
              <a:rPr lang="en-US" sz="1200" err="1">
                <a:latin typeface="Arial"/>
                <a:cs typeface="Arial"/>
              </a:rPr>
              <a:t>ers</a:t>
            </a:r>
            <a:endParaRPr lang="en-US" sz="1200">
              <a:latin typeface="Arial"/>
              <a:cs typeface="Arial"/>
            </a:endParaRPr>
          </a:p>
        </p:txBody>
      </p:sp>
      <p:sp>
        <p:nvSpPr>
          <p:cNvPr id="5" name="Slide Number Placeholder 4">
            <a:extLst>
              <a:ext uri="{FF2B5EF4-FFF2-40B4-BE49-F238E27FC236}">
                <a16:creationId xmlns:a16="http://schemas.microsoft.com/office/drawing/2014/main" id="{92276796-20AA-45DB-BCEC-024B3169D4AC}"/>
              </a:ext>
            </a:extLst>
          </p:cNvPr>
          <p:cNvSpPr>
            <a:spLocks noGrp="1"/>
          </p:cNvSpPr>
          <p:nvPr>
            <p:ph type="sldNum" sz="quarter" idx="12"/>
          </p:nvPr>
        </p:nvSpPr>
        <p:spPr/>
        <p:txBody>
          <a:bodyPr/>
          <a:lstStyle/>
          <a:p>
            <a:fld id="{3A98EE3D-8CD1-4C3F-BD1C-C98C9596463C}" type="slidenum">
              <a:rPr lang="en-US" smtClean="0"/>
              <a:t>7</a:t>
            </a:fld>
            <a:endParaRPr lang="en-US"/>
          </a:p>
        </p:txBody>
      </p:sp>
      <p:sp>
        <p:nvSpPr>
          <p:cNvPr id="2" name="Title 1">
            <a:extLst>
              <a:ext uri="{FF2B5EF4-FFF2-40B4-BE49-F238E27FC236}">
                <a16:creationId xmlns:a16="http://schemas.microsoft.com/office/drawing/2014/main" id="{674586C8-7E55-407E-869A-F8537BCD2F29}"/>
              </a:ext>
            </a:extLst>
          </p:cNvPr>
          <p:cNvSpPr>
            <a:spLocks noGrp="1"/>
          </p:cNvSpPr>
          <p:nvPr>
            <p:ph type="title" idx="4294967295"/>
          </p:nvPr>
        </p:nvSpPr>
        <p:spPr>
          <a:xfrm>
            <a:off x="1068888" y="571348"/>
            <a:ext cx="10058400" cy="730729"/>
          </a:xfrm>
        </p:spPr>
        <p:txBody>
          <a:bodyPr>
            <a:normAutofit/>
          </a:bodyPr>
          <a:lstStyle/>
          <a:p>
            <a:pPr algn="ctr"/>
            <a:r>
              <a:rPr lang="en-US" sz="3200" b="1">
                <a:solidFill>
                  <a:schemeClr val="tx1"/>
                </a:solidFill>
                <a:latin typeface="Arial Black"/>
                <a:ea typeface="+mj-lt"/>
                <a:cs typeface="+mj-lt"/>
              </a:rPr>
              <a:t>The Success story of Reliance</a:t>
            </a:r>
            <a:endParaRPr lang="en-US" sz="3200" b="1">
              <a:solidFill>
                <a:schemeClr val="tx1"/>
              </a:solidFill>
              <a:latin typeface="Arial Black"/>
              <a:cs typeface="Arial"/>
            </a:endParaRPr>
          </a:p>
        </p:txBody>
      </p:sp>
      <p:sp>
        <p:nvSpPr>
          <p:cNvPr id="3" name="Content Placeholder 2">
            <a:extLst>
              <a:ext uri="{FF2B5EF4-FFF2-40B4-BE49-F238E27FC236}">
                <a16:creationId xmlns:a16="http://schemas.microsoft.com/office/drawing/2014/main" id="{0B06B36F-45FF-43BF-924C-AE8AE7FAC7CD}"/>
              </a:ext>
            </a:extLst>
          </p:cNvPr>
          <p:cNvSpPr>
            <a:spLocks noGrp="1"/>
          </p:cNvSpPr>
          <p:nvPr>
            <p:ph idx="4294967295"/>
          </p:nvPr>
        </p:nvSpPr>
        <p:spPr>
          <a:xfrm>
            <a:off x="667642" y="1922096"/>
            <a:ext cx="6155346" cy="4324459"/>
          </a:xfrm>
        </p:spPr>
        <p:txBody>
          <a:bodyPr vert="horz" lIns="0" tIns="45720" rIns="0" bIns="45720" rtlCol="0" anchor="t">
            <a:normAutofit/>
          </a:bodyPr>
          <a:lstStyle/>
          <a:p>
            <a:r>
              <a:rPr lang="en-US">
                <a:solidFill>
                  <a:schemeClr val="accent1"/>
                </a:solidFill>
                <a:ea typeface="+mn-lt"/>
                <a:cs typeface="+mn-lt"/>
              </a:rPr>
              <a:t>•</a:t>
            </a:r>
            <a:r>
              <a:rPr lang="en-US">
                <a:latin typeface="Arial"/>
                <a:ea typeface="+mn-lt"/>
                <a:cs typeface="+mn-lt"/>
              </a:rPr>
              <a:t>The best period of performance has been the 2015-2020, when the stock has given positive returns each year. This has been achieved in spite of the major stock market crash due to Covid in March 2020.</a:t>
            </a:r>
            <a:endParaRPr lang="en-US">
              <a:latin typeface="Arial"/>
              <a:cs typeface="Arial"/>
            </a:endParaRPr>
          </a:p>
          <a:p>
            <a:endParaRPr lang="en-US">
              <a:solidFill>
                <a:schemeClr val="accent1"/>
              </a:solidFill>
              <a:latin typeface="Arial"/>
              <a:cs typeface="Arial"/>
            </a:endParaRPr>
          </a:p>
          <a:p>
            <a:r>
              <a:rPr lang="en-US">
                <a:solidFill>
                  <a:schemeClr val="accent1"/>
                </a:solidFill>
                <a:latin typeface="Arial"/>
                <a:ea typeface="+mn-lt"/>
                <a:cs typeface="+mn-lt"/>
              </a:rPr>
              <a:t>•</a:t>
            </a:r>
            <a:r>
              <a:rPr lang="en-US">
                <a:latin typeface="Arial"/>
                <a:ea typeface="+mn-lt"/>
                <a:cs typeface="+mn-lt"/>
              </a:rPr>
              <a:t>If you are a long term investor, you cannot expect exceptional performance every year. A few years of good performance, will be followed by price corrections.</a:t>
            </a:r>
            <a:endParaRPr lang="en-US">
              <a:latin typeface="Arial"/>
            </a:endParaRPr>
          </a:p>
          <a:p>
            <a:endParaRPr lang="en-US"/>
          </a:p>
        </p:txBody>
      </p:sp>
      <p:pic>
        <p:nvPicPr>
          <p:cNvPr id="6" name="Picture 6" descr="Chart, line chart&#10;&#10;Description automatically generated">
            <a:extLst>
              <a:ext uri="{FF2B5EF4-FFF2-40B4-BE49-F238E27FC236}">
                <a16:creationId xmlns:a16="http://schemas.microsoft.com/office/drawing/2014/main" id="{17BEC453-67DB-4CB8-B96F-64940B1A4367}"/>
              </a:ext>
            </a:extLst>
          </p:cNvPr>
          <p:cNvPicPr>
            <a:picLocks noChangeAspect="1"/>
          </p:cNvPicPr>
          <p:nvPr/>
        </p:nvPicPr>
        <p:blipFill>
          <a:blip r:embed="rId2"/>
          <a:stretch>
            <a:fillRect/>
          </a:stretch>
        </p:blipFill>
        <p:spPr>
          <a:xfrm>
            <a:off x="7375302" y="2103783"/>
            <a:ext cx="3870100" cy="1748910"/>
          </a:xfrm>
          <a:prstGeom prst="rect">
            <a:avLst/>
          </a:prstGeom>
        </p:spPr>
      </p:pic>
      <p:pic>
        <p:nvPicPr>
          <p:cNvPr id="7" name="Picture 7" descr="Chart, histogram&#10;&#10;Description automatically generated">
            <a:extLst>
              <a:ext uri="{FF2B5EF4-FFF2-40B4-BE49-F238E27FC236}">
                <a16:creationId xmlns:a16="http://schemas.microsoft.com/office/drawing/2014/main" id="{CAF9FED6-F333-4180-9906-B2A3C61D4362}"/>
              </a:ext>
            </a:extLst>
          </p:cNvPr>
          <p:cNvPicPr>
            <a:picLocks noChangeAspect="1"/>
          </p:cNvPicPr>
          <p:nvPr/>
        </p:nvPicPr>
        <p:blipFill>
          <a:blip r:embed="rId3"/>
          <a:stretch>
            <a:fillRect/>
          </a:stretch>
        </p:blipFill>
        <p:spPr>
          <a:xfrm>
            <a:off x="7513570" y="4250263"/>
            <a:ext cx="3870101" cy="1504570"/>
          </a:xfrm>
          <a:prstGeom prst="rect">
            <a:avLst/>
          </a:prstGeom>
        </p:spPr>
      </p:pic>
    </p:spTree>
    <p:extLst>
      <p:ext uri="{BB962C8B-B14F-4D97-AF65-F5344CB8AC3E}">
        <p14:creationId xmlns:p14="http://schemas.microsoft.com/office/powerpoint/2010/main" val="2828291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5E7CD3-5A86-4188-A39D-57E5A680C61D}"/>
              </a:ext>
            </a:extLst>
          </p:cNvPr>
          <p:cNvSpPr>
            <a:spLocks noGrp="1"/>
          </p:cNvSpPr>
          <p:nvPr>
            <p:ph type="ftr" sz="quarter" idx="11"/>
          </p:nvPr>
        </p:nvSpPr>
        <p:spPr/>
        <p:txBody>
          <a:bodyPr/>
          <a:lstStyle/>
          <a:p>
            <a:r>
              <a:rPr lang="en-US" sz="1200">
                <a:latin typeface="Arial"/>
                <a:cs typeface="Arial"/>
              </a:rPr>
              <a:t>Time series analysis - Stock-ers</a:t>
            </a:r>
          </a:p>
        </p:txBody>
      </p:sp>
      <p:sp>
        <p:nvSpPr>
          <p:cNvPr id="5" name="Slide Number Placeholder 4">
            <a:extLst>
              <a:ext uri="{FF2B5EF4-FFF2-40B4-BE49-F238E27FC236}">
                <a16:creationId xmlns:a16="http://schemas.microsoft.com/office/drawing/2014/main" id="{15471776-5DC5-413E-9924-1444726B2E5E}"/>
              </a:ext>
            </a:extLst>
          </p:cNvPr>
          <p:cNvSpPr>
            <a:spLocks noGrp="1"/>
          </p:cNvSpPr>
          <p:nvPr>
            <p:ph type="sldNum" sz="quarter" idx="12"/>
          </p:nvPr>
        </p:nvSpPr>
        <p:spPr/>
        <p:txBody>
          <a:bodyPr/>
          <a:lstStyle/>
          <a:p>
            <a:fld id="{3A98EE3D-8CD1-4C3F-BD1C-C98C9596463C}" type="slidenum">
              <a:rPr lang="en-US" smtClean="0"/>
              <a:t>8</a:t>
            </a:fld>
            <a:endParaRPr lang="en-US"/>
          </a:p>
        </p:txBody>
      </p:sp>
      <p:sp>
        <p:nvSpPr>
          <p:cNvPr id="2" name="Title 1">
            <a:extLst>
              <a:ext uri="{FF2B5EF4-FFF2-40B4-BE49-F238E27FC236}">
                <a16:creationId xmlns:a16="http://schemas.microsoft.com/office/drawing/2014/main" id="{76D5AFC4-3B45-4ABE-83F3-EE85EED0B654}"/>
              </a:ext>
            </a:extLst>
          </p:cNvPr>
          <p:cNvSpPr>
            <a:spLocks noGrp="1"/>
          </p:cNvSpPr>
          <p:nvPr>
            <p:ph type="title" idx="4294967295"/>
          </p:nvPr>
        </p:nvSpPr>
        <p:spPr>
          <a:xfrm>
            <a:off x="1136415" y="428449"/>
            <a:ext cx="10058400" cy="1130300"/>
          </a:xfrm>
        </p:spPr>
        <p:txBody>
          <a:bodyPr anchor="ctr">
            <a:normAutofit/>
          </a:bodyPr>
          <a:lstStyle/>
          <a:p>
            <a:pPr algn="ctr"/>
            <a:r>
              <a:rPr lang="en-US" sz="3200" b="1">
                <a:solidFill>
                  <a:schemeClr val="tx1"/>
                </a:solidFill>
                <a:latin typeface="Arial Black"/>
                <a:ea typeface="+mj-lt"/>
                <a:cs typeface="+mj-lt"/>
              </a:rPr>
              <a:t>The consistency of Airtel !</a:t>
            </a:r>
            <a:endParaRPr lang="en-US">
              <a:solidFill>
                <a:schemeClr val="tx1"/>
              </a:solidFill>
              <a:latin typeface="Arial Black"/>
            </a:endParaRPr>
          </a:p>
        </p:txBody>
      </p:sp>
      <p:sp>
        <p:nvSpPr>
          <p:cNvPr id="16" name="Content Placeholder 15">
            <a:extLst>
              <a:ext uri="{FF2B5EF4-FFF2-40B4-BE49-F238E27FC236}">
                <a16:creationId xmlns:a16="http://schemas.microsoft.com/office/drawing/2014/main" id="{DCE949EA-5D7F-423D-A5B9-A655791EABFE}"/>
              </a:ext>
            </a:extLst>
          </p:cNvPr>
          <p:cNvSpPr>
            <a:spLocks noGrp="1"/>
          </p:cNvSpPr>
          <p:nvPr>
            <p:ph idx="4294967295"/>
          </p:nvPr>
        </p:nvSpPr>
        <p:spPr>
          <a:xfrm>
            <a:off x="667926" y="2146300"/>
            <a:ext cx="5825301" cy="3957638"/>
          </a:xfrm>
        </p:spPr>
        <p:txBody>
          <a:bodyPr vert="horz" lIns="0" tIns="45720" rIns="0" bIns="45720" rtlCol="0" anchor="t">
            <a:noAutofit/>
          </a:bodyPr>
          <a:lstStyle/>
          <a:p>
            <a:r>
              <a:rPr lang="en-US">
                <a:latin typeface="Arial"/>
                <a:ea typeface="+mn-lt"/>
                <a:cs typeface="+mn-lt"/>
              </a:rPr>
              <a:t>•Bharti Airtel is a leading telecom company operating in South Asia and Africa. "Work from Home" culture due to pandemic was a boon to the Indian Telecom sector.</a:t>
            </a:r>
          </a:p>
          <a:p>
            <a:r>
              <a:rPr lang="en-US">
                <a:latin typeface="Arial"/>
                <a:ea typeface="+mn-lt"/>
                <a:cs typeface="+mn-lt"/>
              </a:rPr>
              <a:t>• Customers wanted to shift to 4G from 2G provider which  ended up taking Jio’s offer which was relatively cheap, hence airtel lost its potential customers.</a:t>
            </a:r>
          </a:p>
          <a:p>
            <a:r>
              <a:rPr lang="en-US">
                <a:latin typeface="Arial"/>
                <a:ea typeface="+mn-lt"/>
                <a:cs typeface="+mn-lt"/>
              </a:rPr>
              <a:t>• If you are an investor or plan to invest in Bharti Airtel, you must look at it as a long term play for at least 5-10 year horizon.</a:t>
            </a:r>
          </a:p>
          <a:p>
            <a:pPr>
              <a:buFont typeface="Arial" panose="020F0502020204030204" pitchFamily="34" charset="0"/>
              <a:buChar char="•"/>
            </a:pPr>
            <a:endParaRPr lang="en-US">
              <a:latin typeface="Arial"/>
              <a:cs typeface="Arial"/>
            </a:endParaRPr>
          </a:p>
        </p:txBody>
      </p:sp>
      <p:sp>
        <p:nvSpPr>
          <p:cNvPr id="17" name="Rectangle 16">
            <a:extLst>
              <a:ext uri="{FF2B5EF4-FFF2-40B4-BE49-F238E27FC236}">
                <a16:creationId xmlns:a16="http://schemas.microsoft.com/office/drawing/2014/main" id="{74C82490-7A61-40B4-9631-905AD69A6506}"/>
              </a:ext>
            </a:extLst>
          </p:cNvPr>
          <p:cNvSpPr/>
          <p:nvPr/>
        </p:nvSpPr>
        <p:spPr>
          <a:xfrm>
            <a:off x="6885868" y="4341165"/>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sp>
        <p:nvSpPr>
          <p:cNvPr id="18" name="Rectangle 17">
            <a:extLst>
              <a:ext uri="{FF2B5EF4-FFF2-40B4-BE49-F238E27FC236}">
                <a16:creationId xmlns:a16="http://schemas.microsoft.com/office/drawing/2014/main" id="{003B2FB0-C604-4B31-A806-1021456E32E5}"/>
              </a:ext>
            </a:extLst>
          </p:cNvPr>
          <p:cNvSpPr/>
          <p:nvPr/>
        </p:nvSpPr>
        <p:spPr>
          <a:xfrm>
            <a:off x="6885868" y="2149239"/>
            <a:ext cx="4007555" cy="185325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200"/>
              </a:spcAft>
            </a:pPr>
            <a:endParaRPr lang="en-US">
              <a:highlight>
                <a:srgbClr val="000000"/>
              </a:highlight>
              <a:ea typeface="+mn-lt"/>
              <a:cs typeface="+mn-lt"/>
            </a:endParaRPr>
          </a:p>
          <a:p>
            <a:pPr>
              <a:lnSpc>
                <a:spcPct val="120000"/>
              </a:lnSpc>
              <a:spcBef>
                <a:spcPts val="1200"/>
              </a:spcBef>
              <a:spcAft>
                <a:spcPts val="200"/>
              </a:spcAft>
            </a:pPr>
            <a:r>
              <a:rPr lang="en-US">
                <a:highlight>
                  <a:srgbClr val="000000"/>
                </a:highlight>
                <a:ea typeface="+mn-lt"/>
                <a:cs typeface="+mn-lt"/>
              </a:rPr>
              <a:t>Insert images if required here:</a:t>
            </a:r>
            <a:endParaRPr lang="en-US"/>
          </a:p>
          <a:p>
            <a:pPr>
              <a:lnSpc>
                <a:spcPct val="120000"/>
              </a:lnSpc>
              <a:spcBef>
                <a:spcPts val="1200"/>
              </a:spcBef>
              <a:spcAft>
                <a:spcPts val="200"/>
              </a:spcAft>
            </a:pPr>
            <a:r>
              <a:rPr lang="en-US">
                <a:highlight>
                  <a:srgbClr val="000000"/>
                </a:highlight>
                <a:ea typeface="+mn-lt"/>
                <a:cs typeface="+mn-lt"/>
              </a:rPr>
              <a:t>And let it just occupy this much space!</a:t>
            </a:r>
          </a:p>
          <a:p>
            <a:pPr algn="ctr"/>
            <a:endParaRPr lang="en-US">
              <a:highlight>
                <a:srgbClr val="000000"/>
              </a:highlight>
              <a:ea typeface="+mn-lt"/>
              <a:cs typeface="+mn-lt"/>
            </a:endParaRPr>
          </a:p>
          <a:p>
            <a:pPr marL="342900" indent="-342900" algn="ctr">
              <a:buAutoNum type="arabicPeriod"/>
            </a:pPr>
            <a:endParaRPr lang="en-US">
              <a:solidFill>
                <a:srgbClr val="11161A"/>
              </a:solidFill>
              <a:highlight>
                <a:srgbClr val="000000"/>
              </a:highlight>
            </a:endParaRPr>
          </a:p>
        </p:txBody>
      </p:sp>
      <p:pic>
        <p:nvPicPr>
          <p:cNvPr id="3" name="Picture 5" descr="Chart, histogram&#10;&#10;Description automatically generated">
            <a:extLst>
              <a:ext uri="{FF2B5EF4-FFF2-40B4-BE49-F238E27FC236}">
                <a16:creationId xmlns:a16="http://schemas.microsoft.com/office/drawing/2014/main" id="{096AA4D0-8F7B-4067-A17D-CFB317991449}"/>
              </a:ext>
            </a:extLst>
          </p:cNvPr>
          <p:cNvPicPr>
            <a:picLocks noChangeAspect="1"/>
          </p:cNvPicPr>
          <p:nvPr/>
        </p:nvPicPr>
        <p:blipFill>
          <a:blip r:embed="rId2"/>
          <a:stretch>
            <a:fillRect/>
          </a:stretch>
        </p:blipFill>
        <p:spPr>
          <a:xfrm>
            <a:off x="6881611" y="4333587"/>
            <a:ext cx="3998889" cy="1861304"/>
          </a:xfrm>
          <a:prstGeom prst="rect">
            <a:avLst/>
          </a:prstGeom>
        </p:spPr>
      </p:pic>
      <p:pic>
        <p:nvPicPr>
          <p:cNvPr id="6" name="Picture 6" descr="Chart&#10;&#10;Description automatically generated">
            <a:extLst>
              <a:ext uri="{FF2B5EF4-FFF2-40B4-BE49-F238E27FC236}">
                <a16:creationId xmlns:a16="http://schemas.microsoft.com/office/drawing/2014/main" id="{94398CCE-3106-4DCB-9050-15C8B18D7FDF}"/>
              </a:ext>
            </a:extLst>
          </p:cNvPr>
          <p:cNvPicPr>
            <a:picLocks noChangeAspect="1"/>
          </p:cNvPicPr>
          <p:nvPr/>
        </p:nvPicPr>
        <p:blipFill>
          <a:blip r:embed="rId3"/>
          <a:stretch>
            <a:fillRect/>
          </a:stretch>
        </p:blipFill>
        <p:spPr>
          <a:xfrm>
            <a:off x="6891019" y="2144179"/>
            <a:ext cx="4102370" cy="1861304"/>
          </a:xfrm>
          <a:prstGeom prst="rect">
            <a:avLst/>
          </a:prstGeom>
        </p:spPr>
      </p:pic>
    </p:spTree>
    <p:extLst>
      <p:ext uri="{BB962C8B-B14F-4D97-AF65-F5344CB8AC3E}">
        <p14:creationId xmlns:p14="http://schemas.microsoft.com/office/powerpoint/2010/main" val="4365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B47DDD-6273-4C5B-91BE-CFC95AB15756}"/>
              </a:ext>
            </a:extLst>
          </p:cNvPr>
          <p:cNvSpPr>
            <a:spLocks noGrp="1"/>
          </p:cNvSpPr>
          <p:nvPr>
            <p:ph type="ftr" sz="quarter" idx="11"/>
          </p:nvPr>
        </p:nvSpPr>
        <p:spPr/>
        <p:txBody>
          <a:bodyPr/>
          <a:lstStyle/>
          <a:p>
            <a:r>
              <a:rPr lang="en-US"/>
              <a:t>Time series analysis - Stock-ers</a:t>
            </a:r>
          </a:p>
        </p:txBody>
      </p:sp>
      <p:sp>
        <p:nvSpPr>
          <p:cNvPr id="5" name="Slide Number Placeholder 4">
            <a:extLst>
              <a:ext uri="{FF2B5EF4-FFF2-40B4-BE49-F238E27FC236}">
                <a16:creationId xmlns:a16="http://schemas.microsoft.com/office/drawing/2014/main" id="{5E844760-FF26-4CF4-8A63-559D7F6BEA7F}"/>
              </a:ext>
            </a:extLst>
          </p:cNvPr>
          <p:cNvSpPr>
            <a:spLocks noGrp="1"/>
          </p:cNvSpPr>
          <p:nvPr>
            <p:ph type="sldNum" sz="quarter" idx="12"/>
          </p:nvPr>
        </p:nvSpPr>
        <p:spPr/>
        <p:txBody>
          <a:bodyPr/>
          <a:lstStyle/>
          <a:p>
            <a:fld id="{3A98EE3D-8CD1-4C3F-BD1C-C98C9596463C}" type="slidenum">
              <a:rPr lang="en-US" smtClean="0"/>
              <a:t>9</a:t>
            </a:fld>
            <a:endParaRPr lang="en-US"/>
          </a:p>
        </p:txBody>
      </p:sp>
      <p:sp>
        <p:nvSpPr>
          <p:cNvPr id="2" name="Title 1">
            <a:extLst>
              <a:ext uri="{FF2B5EF4-FFF2-40B4-BE49-F238E27FC236}">
                <a16:creationId xmlns:a16="http://schemas.microsoft.com/office/drawing/2014/main" id="{427704C9-87B0-4A96-8D65-D06CD1D58F5F}"/>
              </a:ext>
            </a:extLst>
          </p:cNvPr>
          <p:cNvSpPr>
            <a:spLocks noGrp="1"/>
          </p:cNvSpPr>
          <p:nvPr>
            <p:ph type="title" idx="4294967295"/>
          </p:nvPr>
        </p:nvSpPr>
        <p:spPr>
          <a:xfrm>
            <a:off x="1371600" y="707961"/>
            <a:ext cx="10058400" cy="835112"/>
          </a:xfrm>
        </p:spPr>
        <p:txBody>
          <a:bodyPr>
            <a:normAutofit/>
          </a:bodyPr>
          <a:lstStyle/>
          <a:p>
            <a:pPr algn="ctr"/>
            <a:r>
              <a:rPr lang="en-US" sz="3200" b="1">
                <a:solidFill>
                  <a:schemeClr val="tx1"/>
                </a:solidFill>
                <a:latin typeface="Arial Black"/>
                <a:cs typeface="Arial"/>
              </a:rPr>
              <a:t>Technical Analysis - MACD</a:t>
            </a:r>
          </a:p>
        </p:txBody>
      </p:sp>
      <p:sp>
        <p:nvSpPr>
          <p:cNvPr id="3" name="Content Placeholder 2">
            <a:extLst>
              <a:ext uri="{FF2B5EF4-FFF2-40B4-BE49-F238E27FC236}">
                <a16:creationId xmlns:a16="http://schemas.microsoft.com/office/drawing/2014/main" id="{A8A595B2-3D0E-4642-94AE-87AF38A112E1}"/>
              </a:ext>
            </a:extLst>
          </p:cNvPr>
          <p:cNvSpPr>
            <a:spLocks noGrp="1"/>
          </p:cNvSpPr>
          <p:nvPr>
            <p:ph idx="4294967295"/>
          </p:nvPr>
        </p:nvSpPr>
        <p:spPr>
          <a:xfrm>
            <a:off x="592667" y="2004719"/>
            <a:ext cx="7112000" cy="3976688"/>
          </a:xfrm>
        </p:spPr>
        <p:txBody>
          <a:bodyPr vert="horz" lIns="0" tIns="45720" rIns="0" bIns="45720" rtlCol="0" anchor="t">
            <a:normAutofit/>
          </a:bodyPr>
          <a:lstStyle/>
          <a:p>
            <a:pPr>
              <a:buFont typeface="Arial"/>
              <a:buChar char="•"/>
            </a:pPr>
            <a:r>
              <a:rPr lang="en-US" b="1">
                <a:solidFill>
                  <a:schemeClr val="tx1"/>
                </a:solidFill>
                <a:latin typeface="Arial"/>
                <a:ea typeface="+mn-lt"/>
                <a:cs typeface="+mn-lt"/>
              </a:rPr>
              <a:t>Moving average convergence divergence (MACD)</a:t>
            </a:r>
            <a:r>
              <a:rPr lang="en-US">
                <a:solidFill>
                  <a:schemeClr val="tx1"/>
                </a:solidFill>
                <a:latin typeface="Arial"/>
                <a:ea typeface="+mn-lt"/>
                <a:cs typeface="+mn-lt"/>
              </a:rPr>
              <a:t> is a trend-following momentum indicator that shows the relationship between two moving averages of a security’s price.</a:t>
            </a:r>
            <a:endParaRPr lang="en-US">
              <a:solidFill>
                <a:schemeClr val="tx1"/>
              </a:solidFill>
              <a:latin typeface="Arial"/>
              <a:cs typeface="Arial"/>
            </a:endParaRPr>
          </a:p>
          <a:p>
            <a:pPr>
              <a:buFont typeface="Arial"/>
              <a:buChar char="•"/>
            </a:pPr>
            <a:r>
              <a:rPr lang="en-US">
                <a:solidFill>
                  <a:schemeClr val="tx1"/>
                </a:solidFill>
                <a:latin typeface="Arial"/>
                <a:ea typeface="+mn-lt"/>
                <a:cs typeface="+mn-lt"/>
              </a:rPr>
              <a:t>The MACD is calculated by subtracting the 26-period </a:t>
            </a:r>
            <a:r>
              <a:rPr lang="en-US" b="1">
                <a:solidFill>
                  <a:schemeClr val="tx1"/>
                </a:solidFill>
                <a:latin typeface="Arial"/>
                <a:ea typeface="+mn-lt"/>
                <a:cs typeface="+mn-lt"/>
              </a:rPr>
              <a:t>exponential moving average (EMA)</a:t>
            </a:r>
            <a:r>
              <a:rPr lang="en-US">
                <a:solidFill>
                  <a:schemeClr val="tx1"/>
                </a:solidFill>
                <a:latin typeface="Arial"/>
                <a:ea typeface="+mn-lt"/>
                <a:cs typeface="+mn-lt"/>
              </a:rPr>
              <a:t> from the 12-period EMA.</a:t>
            </a:r>
            <a:endParaRPr lang="en-US">
              <a:solidFill>
                <a:schemeClr val="tx1"/>
              </a:solidFill>
              <a:latin typeface="Arial"/>
              <a:cs typeface="Arial"/>
            </a:endParaRPr>
          </a:p>
          <a:p>
            <a:pPr>
              <a:buFont typeface="Arial"/>
              <a:buChar char="•"/>
            </a:pPr>
            <a:r>
              <a:rPr lang="en-US">
                <a:solidFill>
                  <a:schemeClr val="tx1"/>
                </a:solidFill>
                <a:latin typeface="Arial"/>
                <a:ea typeface="+mn-lt"/>
                <a:cs typeface="+mn-lt"/>
              </a:rPr>
              <a:t>MACD is often displayed with a histogram which graphs the distance between the MACD and its signal line. </a:t>
            </a:r>
          </a:p>
          <a:p>
            <a:pPr>
              <a:buFont typeface="Arial"/>
              <a:buChar char="•"/>
            </a:pPr>
            <a:r>
              <a:rPr lang="en-US">
                <a:solidFill>
                  <a:schemeClr val="tx1"/>
                </a:solidFill>
                <a:latin typeface="Arial"/>
                <a:ea typeface="+mn-lt"/>
                <a:cs typeface="+mn-lt"/>
              </a:rPr>
              <a:t>The MACD plot for both Reliance and Airtel </a:t>
            </a:r>
            <a:endParaRPr lang="en-US">
              <a:solidFill>
                <a:schemeClr val="tx1"/>
              </a:solidFill>
              <a:latin typeface="Arial"/>
              <a:cs typeface="Arial"/>
            </a:endParaRPr>
          </a:p>
        </p:txBody>
      </p:sp>
      <p:pic>
        <p:nvPicPr>
          <p:cNvPr id="8" name="Picture 8" descr="Chart&#10;&#10;Description automatically generated">
            <a:extLst>
              <a:ext uri="{FF2B5EF4-FFF2-40B4-BE49-F238E27FC236}">
                <a16:creationId xmlns:a16="http://schemas.microsoft.com/office/drawing/2014/main" id="{1A64A7BB-8D51-4AFB-B8F9-9EF80171476F}"/>
              </a:ext>
            </a:extLst>
          </p:cNvPr>
          <p:cNvPicPr>
            <a:picLocks noChangeAspect="1"/>
          </p:cNvPicPr>
          <p:nvPr/>
        </p:nvPicPr>
        <p:blipFill>
          <a:blip r:embed="rId2"/>
          <a:stretch>
            <a:fillRect/>
          </a:stretch>
        </p:blipFill>
        <p:spPr>
          <a:xfrm>
            <a:off x="7930551" y="2036363"/>
            <a:ext cx="3979652" cy="1965765"/>
          </a:xfrm>
          <a:prstGeom prst="rect">
            <a:avLst/>
          </a:prstGeom>
        </p:spPr>
      </p:pic>
      <p:pic>
        <p:nvPicPr>
          <p:cNvPr id="9" name="Picture 9" descr="Chart&#10;&#10;Description automatically generated">
            <a:extLst>
              <a:ext uri="{FF2B5EF4-FFF2-40B4-BE49-F238E27FC236}">
                <a16:creationId xmlns:a16="http://schemas.microsoft.com/office/drawing/2014/main" id="{B21039F5-6609-4128-BC77-5E50C64D5B09}"/>
              </a:ext>
            </a:extLst>
          </p:cNvPr>
          <p:cNvPicPr>
            <a:picLocks noChangeAspect="1"/>
          </p:cNvPicPr>
          <p:nvPr/>
        </p:nvPicPr>
        <p:blipFill>
          <a:blip r:embed="rId3"/>
          <a:stretch>
            <a:fillRect/>
          </a:stretch>
        </p:blipFill>
        <p:spPr>
          <a:xfrm>
            <a:off x="8016816" y="4186348"/>
            <a:ext cx="3893388" cy="2007755"/>
          </a:xfrm>
          <a:prstGeom prst="rect">
            <a:avLst/>
          </a:prstGeom>
        </p:spPr>
      </p:pic>
    </p:spTree>
    <p:extLst>
      <p:ext uri="{BB962C8B-B14F-4D97-AF65-F5344CB8AC3E}">
        <p14:creationId xmlns:p14="http://schemas.microsoft.com/office/powerpoint/2010/main" val="3528471164"/>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RetrospectVTI</vt:lpstr>
      <vt:lpstr>Predicting future price of Nifty Fifty using time series models  </vt:lpstr>
      <vt:lpstr>Why is stock market prediction essential?</vt:lpstr>
      <vt:lpstr>Tying it up!</vt:lpstr>
      <vt:lpstr>Which company should SRK choose?</vt:lpstr>
      <vt:lpstr>Join the battle..</vt:lpstr>
      <vt:lpstr>Elemental !</vt:lpstr>
      <vt:lpstr>The Success story of Reliance</vt:lpstr>
      <vt:lpstr>The consistency of Airtel !</vt:lpstr>
      <vt:lpstr>Technical Analysis - MACD</vt:lpstr>
      <vt:lpstr>Technical Analysis - CandleStick Chart</vt:lpstr>
      <vt:lpstr>Decomposition of Time Series Data</vt:lpstr>
      <vt:lpstr>Annual Returns</vt:lpstr>
      <vt:lpstr>Arima and point forecast price</vt:lpstr>
      <vt:lpstr> What is the significance of ADF test? </vt:lpstr>
      <vt:lpstr>ACF plot</vt:lpstr>
      <vt:lpstr>PACF plot</vt:lpstr>
      <vt:lpstr>What is Stationarity in Time Series?</vt:lpstr>
      <vt:lpstr>How to convert a Non-Stationary Time Series into a Stationary Time Series? </vt:lpstr>
      <vt:lpstr> Box Ljung Test </vt:lpstr>
      <vt:lpstr>Prophet Model</vt:lpstr>
      <vt:lpstr>Trading Strategies - Golden Cross</vt:lpstr>
      <vt:lpstr>Trading strategies - Ichimoku</vt:lpstr>
      <vt:lpstr>Relative Strength Index</vt:lpstr>
      <vt:lpstr>Bollinger Bands</vt:lpstr>
      <vt:lpstr>Why Stock-ers?</vt:lpstr>
      <vt:lpstr>Potential Improvements!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30</cp:revision>
  <dcterms:created xsi:type="dcterms:W3CDTF">2022-03-12T11:04:54Z</dcterms:created>
  <dcterms:modified xsi:type="dcterms:W3CDTF">2022-03-26T17:38:59Z</dcterms:modified>
</cp:coreProperties>
</file>